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274" r:id="rId3"/>
    <p:sldId id="260" r:id="rId4"/>
    <p:sldId id="261" r:id="rId5"/>
    <p:sldId id="262" r:id="rId6"/>
    <p:sldId id="263" r:id="rId7"/>
    <p:sldId id="257" r:id="rId8"/>
    <p:sldId id="273" r:id="rId9"/>
    <p:sldId id="264" r:id="rId10"/>
    <p:sldId id="276" r:id="rId11"/>
    <p:sldId id="277" r:id="rId12"/>
    <p:sldId id="279" r:id="rId13"/>
    <p:sldId id="280" r:id="rId14"/>
    <p:sldId id="266" r:id="rId15"/>
    <p:sldId id="272" r:id="rId16"/>
    <p:sldId id="271" r:id="rId17"/>
    <p:sldId id="267" r:id="rId18"/>
    <p:sldId id="275" r:id="rId19"/>
    <p:sldId id="269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EA5"/>
    <a:srgbClr val="21E6C1"/>
    <a:srgbClr val="FF3300"/>
    <a:srgbClr val="F5E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09A7A9-7BDC-42A4-AA82-3B0825249B9A}" v="3" dt="2020-07-01T21:54:58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42" autoAdjust="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Cunha" userId="485e093414a33d36" providerId="LiveId" clId="{E409A7A9-7BDC-42A4-AA82-3B0825249B9A}"/>
    <pc:docChg chg="undo custSel modSld">
      <pc:chgData name="Rodrigo Cunha" userId="485e093414a33d36" providerId="LiveId" clId="{E409A7A9-7BDC-42A4-AA82-3B0825249B9A}" dt="2020-07-01T21:55:52.206" v="31" actId="1076"/>
      <pc:docMkLst>
        <pc:docMk/>
      </pc:docMkLst>
      <pc:sldChg chg="addSp delSp modSp mod">
        <pc:chgData name="Rodrigo Cunha" userId="485e093414a33d36" providerId="LiveId" clId="{E409A7A9-7BDC-42A4-AA82-3B0825249B9A}" dt="2020-07-01T21:55:52.206" v="31" actId="1076"/>
        <pc:sldMkLst>
          <pc:docMk/>
          <pc:sldMk cId="1000225937" sldId="267"/>
        </pc:sldMkLst>
        <pc:picChg chg="del mod">
          <ac:chgData name="Rodrigo Cunha" userId="485e093414a33d36" providerId="LiveId" clId="{E409A7A9-7BDC-42A4-AA82-3B0825249B9A}" dt="2020-07-01T21:53:46.297" v="1" actId="478"/>
          <ac:picMkLst>
            <pc:docMk/>
            <pc:sldMk cId="1000225937" sldId="267"/>
            <ac:picMk id="5" creationId="{D76344E2-3BEF-41FB-8FC7-DC7187A5BE8B}"/>
          </ac:picMkLst>
        </pc:picChg>
        <pc:picChg chg="del">
          <ac:chgData name="Rodrigo Cunha" userId="485e093414a33d36" providerId="LiveId" clId="{E409A7A9-7BDC-42A4-AA82-3B0825249B9A}" dt="2020-07-01T21:53:46.748" v="2" actId="478"/>
          <ac:picMkLst>
            <pc:docMk/>
            <pc:sldMk cId="1000225937" sldId="267"/>
            <ac:picMk id="6" creationId="{967CE578-E4E5-4D0D-8798-BBEE615CD129}"/>
          </ac:picMkLst>
        </pc:picChg>
        <pc:picChg chg="add mod">
          <ac:chgData name="Rodrigo Cunha" userId="485e093414a33d36" providerId="LiveId" clId="{E409A7A9-7BDC-42A4-AA82-3B0825249B9A}" dt="2020-07-01T21:55:48.623" v="29" actId="1076"/>
          <ac:picMkLst>
            <pc:docMk/>
            <pc:sldMk cId="1000225937" sldId="267"/>
            <ac:picMk id="7" creationId="{9F63BF06-1193-4ABE-B275-4645D5FCFB5B}"/>
          </ac:picMkLst>
        </pc:picChg>
        <pc:picChg chg="add mod">
          <ac:chgData name="Rodrigo Cunha" userId="485e093414a33d36" providerId="LiveId" clId="{E409A7A9-7BDC-42A4-AA82-3B0825249B9A}" dt="2020-07-01T21:55:50.276" v="30" actId="1076"/>
          <ac:picMkLst>
            <pc:docMk/>
            <pc:sldMk cId="1000225937" sldId="267"/>
            <ac:picMk id="8" creationId="{CF170D8A-8639-4CAC-8114-E672662DF608}"/>
          </ac:picMkLst>
        </pc:picChg>
        <pc:picChg chg="add mod">
          <ac:chgData name="Rodrigo Cunha" userId="485e093414a33d36" providerId="LiveId" clId="{E409A7A9-7BDC-42A4-AA82-3B0825249B9A}" dt="2020-07-01T21:55:52.206" v="31" actId="1076"/>
          <ac:picMkLst>
            <pc:docMk/>
            <pc:sldMk cId="1000225937" sldId="267"/>
            <ac:picMk id="9" creationId="{F377EF68-FE4F-4DD5-A2EF-9BFD314FEDA6}"/>
          </ac:picMkLst>
        </pc:picChg>
      </pc:sldChg>
    </pc:docChg>
  </pc:docChgLst>
  <pc:docChgLst>
    <pc:chgData name="Nina Reali Finesa e Freitas Reali" userId="a45e03ba53a06da6" providerId="LiveId" clId="{88F849BC-CD3B-49E9-8EF9-33C0AB07F0EA}"/>
    <pc:docChg chg="custSel modSld">
      <pc:chgData name="Nina Reali Finesa e Freitas Reali" userId="a45e03ba53a06da6" providerId="LiveId" clId="{88F849BC-CD3B-49E9-8EF9-33C0AB07F0EA}" dt="2020-06-29T18:56:34.803" v="5" actId="1076"/>
      <pc:docMkLst>
        <pc:docMk/>
      </pc:docMkLst>
      <pc:sldChg chg="addSp delSp modSp mod">
        <pc:chgData name="Nina Reali Finesa e Freitas Reali" userId="a45e03ba53a06da6" providerId="LiveId" clId="{88F849BC-CD3B-49E9-8EF9-33C0AB07F0EA}" dt="2020-06-29T18:56:34.803" v="5" actId="1076"/>
        <pc:sldMkLst>
          <pc:docMk/>
          <pc:sldMk cId="2718296761" sldId="271"/>
        </pc:sldMkLst>
        <pc:picChg chg="add mod">
          <ac:chgData name="Nina Reali Finesa e Freitas Reali" userId="a45e03ba53a06da6" providerId="LiveId" clId="{88F849BC-CD3B-49E9-8EF9-33C0AB07F0EA}" dt="2020-06-29T18:56:34.803" v="5" actId="1076"/>
          <ac:picMkLst>
            <pc:docMk/>
            <pc:sldMk cId="2718296761" sldId="271"/>
            <ac:picMk id="3" creationId="{1F4FA84D-6F39-4CAB-A08C-E3FD78807AD6}"/>
          </ac:picMkLst>
        </pc:picChg>
        <pc:picChg chg="del">
          <ac:chgData name="Nina Reali Finesa e Freitas Reali" userId="a45e03ba53a06da6" providerId="LiveId" clId="{88F849BC-CD3B-49E9-8EF9-33C0AB07F0EA}" dt="2020-06-29T18:56:22.841" v="0" actId="478"/>
          <ac:picMkLst>
            <pc:docMk/>
            <pc:sldMk cId="2718296761" sldId="271"/>
            <ac:picMk id="4" creationId="{F55414D5-49CE-44A1-9F94-2C63B5E94DFD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Gasto</a:t>
            </a:r>
            <a:r>
              <a:rPr lang="pt-BR" baseline="0" dirty="0"/>
              <a:t> com combustível por mês</a:t>
            </a:r>
            <a:endParaRPr lang="pt-BR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Gasto total por mês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Planilha1!$B$2</c:f>
              <c:numCache>
                <c:formatCode>General</c:formatCode>
                <c:ptCount val="1"/>
                <c:pt idx="0">
                  <c:v>32000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F1-48D8-B5DF-5BA0A64B449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Gasto com combustivel por mês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Planilha1!$C$2</c:f>
              <c:numCache>
                <c:formatCode>General</c:formatCode>
                <c:ptCount val="1"/>
                <c:pt idx="0">
                  <c:v>22371.3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F1-48D8-B5DF-5BA0A64B44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83946232"/>
        <c:axId val="483945576"/>
      </c:barChart>
      <c:catAx>
        <c:axId val="4839462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3945576"/>
        <c:crosses val="autoZero"/>
        <c:auto val="1"/>
        <c:lblAlgn val="ctr"/>
        <c:lblOffset val="100"/>
        <c:noMultiLvlLbl val="0"/>
      </c:catAx>
      <c:valAx>
        <c:axId val="48394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83946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1A3F9-3A94-4132-8AEA-AA14128439B1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50DD8-BD52-4DDE-BE7E-5FD41E348B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9936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50DD8-BD52-4DDE-BE7E-5FD41E348B6C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4550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62C16-75A8-4ED5-B870-8C94EBE25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B80F3E-2BA7-4143-9FD4-6FDF3B8A7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2D0BDF-5262-4D05-8A8E-2327A9B2E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304B-B16D-4585-B96E-E773B0F9B80E}" type="datetime1">
              <a:rPr lang="pt-BR" smtClean="0"/>
              <a:t>12/09/2020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F77237-9F32-419F-A383-A14B4C301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CB345E-B8D6-4617-9BF0-BB827C81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16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37E77A-C3C2-437B-9E44-3CBD47CF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C6912D4-3D1E-46F6-933E-262840763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B42073-8C3A-4DDE-9665-BF327E6B6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D6F8-16D5-4B21-A831-04107A2889F2}" type="datetime1">
              <a:rPr lang="pt-BR" smtClean="0"/>
              <a:t>12/09/2020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5F8B2F-98BF-4F15-A9B0-2832408E5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998732-1257-436D-9FD3-959EAB13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4409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B90B55B-5C97-4EB3-B765-E30775521B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DDDD9B4-C2AF-48C6-9759-9F8A56073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CB363A-C149-4596-BE7F-690F32DB3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8520-B1D1-4355-B895-FF2EDC8821D8}" type="datetime1">
              <a:rPr lang="pt-BR" smtClean="0"/>
              <a:t>12/09/2020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C70073-CCDC-442E-B248-7E1AE18EE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ABFDD3-68F9-4764-A02B-8264C149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306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8F727-2A27-47ED-8ECD-07C2D4BC5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0FA508-514A-4FD2-AFDC-1B20D083F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148511-F7BD-415F-A953-F06056CE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D39D-4FC3-44F4-ACF5-593DE521E324}" type="datetime1">
              <a:rPr lang="pt-BR" smtClean="0"/>
              <a:t>12/09/2020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B32C24-CC8B-42F7-9680-1BCAC159D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5329B6-BA3E-4DC5-8063-34C1AE59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138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1412CE-2FFA-4B65-9283-F804790D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9E24BC-B420-496B-9101-D561BF783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B8A0BF-8E36-4D1E-91DA-4E3F66016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ECD7-3525-49F9-AF96-1246B8DC07F0}" type="datetime1">
              <a:rPr lang="pt-BR" smtClean="0"/>
              <a:t>12/09/2020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942653-3EEE-4F04-ABE2-F249B83DF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217DBD-3B53-4127-B69C-4298B141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291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F13F00-3256-4808-8C95-9B5DC442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948D7B-01B0-4B3A-805E-F9042F4EB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F35F25-1C41-4400-82ED-4254F65B2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37BBB0-0594-4A76-B72E-E36823389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79704-E11D-40E2-9802-686C789451E5}" type="datetime1">
              <a:rPr lang="pt-BR" smtClean="0"/>
              <a:t>12/09/2020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1A4BAC0-17DD-4E97-A000-1613A93B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A278A7-57C0-44FB-8688-D6245FBD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3822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3A0DE-363C-4793-ACE1-989D04B5F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37F22E-4ACA-4161-8F45-46E78D39E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C4378B-EC70-4D0A-8799-A0C4964EA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7D94518-8307-4DA8-8074-2F56B98C48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FDF78B2-464F-4BF4-BF6E-6602C98268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27F70E5-EFB5-4487-992E-BF0D0B2A6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58CF-24F6-4AB2-AC26-309B76DD6D16}" type="datetime1">
              <a:rPr lang="pt-BR" smtClean="0"/>
              <a:t>12/09/2020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29AF0A3-C891-45D5-9BF5-62ADC9366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15901FB-A51C-4744-B892-3AC59A50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2D5265-580A-49F3-BDE7-BBBAB4A5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BE892A4-69BA-4467-A559-047FED057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FF4B1-8DD4-4406-9C6D-04B20FB52154}" type="datetime1">
              <a:rPr lang="pt-BR" smtClean="0"/>
              <a:t>12/09/2020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9C86CE2-6C2A-4A15-9AE0-4C1B081EE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8D73D41-4AFC-42CF-B3C8-8472CCC91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758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9E5C0DC-F203-46B8-B6B0-B4C8C98B9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30F0-A6C2-4F2B-8A3D-A414558779FD}" type="datetime1">
              <a:rPr lang="pt-BR" smtClean="0"/>
              <a:t>12/09/2020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A89C31D-9BBF-4676-8FFE-45AF1298B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32573A-0282-4B0A-861A-6A6CEB4E8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512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BC914-5E3B-4257-8285-908DDF197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1CA248-D276-4F58-A50A-44C45FF94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7CA083-9796-4611-8D7A-418153728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9CAE34-B33C-4AC1-9D7E-08573115F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47A62-B8D3-4C75-A018-0A72FB157220}" type="datetime1">
              <a:rPr lang="pt-BR" smtClean="0"/>
              <a:t>12/09/2020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9824C7-6FCC-4D87-9A25-0978B9C5A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86CA0E3-D643-49A2-ACE3-4D12F67C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17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2621DE-E64F-42E9-B439-54193F09A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DBA2B8F-B4F7-4AFB-8B33-AF324FED8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9819FE-77F7-4DF0-ADB1-2BBBEC406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BC18A4-5CA4-4910-B573-ED92A114B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5F044-D213-4000-B926-C19E804577D1}" type="datetime1">
              <a:rPr lang="pt-BR" smtClean="0"/>
              <a:t>12/09/2020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DC8F33-AFD5-4F59-9D29-7562BCE88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63D77E-ED03-423F-AA5C-25C4E8D0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45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9FE4539-AE19-4B79-9129-2D378839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BD5ED5-C34E-442E-B138-282F524F5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E2BC20-BD22-4972-803E-9D6A628D2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FBB4F-C64A-4B24-9D22-D987CCDF7362}" type="datetime1">
              <a:rPr lang="pt-BR" smtClean="0"/>
              <a:t>12/09/2020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DB2FF4-784E-4FB9-A978-912B66E4B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B736BC-439B-416E-9DC8-2D239EAF1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94001-F639-4FAF-A996-7B1A155CC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26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movesense.atlassian.net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Fluxograma%20Incidente%20&amp;&amp;%20Problema%20NOVO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hyperlink" Target="Fluxograma%20Requisa&#231;&#227;o%20NOVO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sv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.wdp"/><Relationship Id="rId18" Type="http://schemas.openxmlformats.org/officeDocument/2006/relationships/image" Target="../media/image37.png"/><Relationship Id="rId26" Type="http://schemas.openxmlformats.org/officeDocument/2006/relationships/image" Target="../media/image17.png"/><Relationship Id="rId3" Type="http://schemas.openxmlformats.org/officeDocument/2006/relationships/image" Target="../media/image25.png"/><Relationship Id="rId21" Type="http://schemas.microsoft.com/office/2007/relationships/hdphoto" Target="../media/hdphoto5.wdp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microsoft.com/office/2007/relationships/hdphoto" Target="../media/hdphoto3.wdp"/><Relationship Id="rId25" Type="http://schemas.microsoft.com/office/2007/relationships/hdphoto" Target="../media/hdphoto7.wdp"/><Relationship Id="rId2" Type="http://schemas.openxmlformats.org/officeDocument/2006/relationships/image" Target="../media/image24.png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0.png"/><Relationship Id="rId5" Type="http://schemas.openxmlformats.org/officeDocument/2006/relationships/image" Target="../media/image27.png"/><Relationship Id="rId15" Type="http://schemas.microsoft.com/office/2007/relationships/hdphoto" Target="../media/hdphoto2.wdp"/><Relationship Id="rId23" Type="http://schemas.microsoft.com/office/2007/relationships/hdphoto" Target="../media/hdphoto6.wdp"/><Relationship Id="rId10" Type="http://schemas.openxmlformats.org/officeDocument/2006/relationships/image" Target="../media/image32.png"/><Relationship Id="rId19" Type="http://schemas.microsoft.com/office/2007/relationships/hdphoto" Target="../media/hdphoto4.wdp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02D301-211A-4B22-AC50-F2478C43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1</a:t>
            </a:fld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9BAF6D-156F-4CD1-BDEB-2963D1632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2" y="1866900"/>
            <a:ext cx="726757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59597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8B570E9-AB03-4083-B4ED-56AFD35B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10</a:t>
            </a:fld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1B8CAA-CDE2-49EF-A1F3-C9662BF46CEF}"/>
              </a:ext>
            </a:extLst>
          </p:cNvPr>
          <p:cNvGrpSpPr/>
          <p:nvPr/>
        </p:nvGrpSpPr>
        <p:grpSpPr>
          <a:xfrm>
            <a:off x="2971923" y="2385193"/>
            <a:ext cx="6248155" cy="2087613"/>
            <a:chOff x="2971922" y="2295524"/>
            <a:chExt cx="6248155" cy="2087613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EDA857BA-E4F7-4D6B-BF12-23DCE3E10F6A}"/>
                </a:ext>
              </a:extLst>
            </p:cNvPr>
            <p:cNvGrpSpPr/>
            <p:nvPr/>
          </p:nvGrpSpPr>
          <p:grpSpPr>
            <a:xfrm>
              <a:off x="2971922" y="2295524"/>
              <a:ext cx="6248155" cy="927030"/>
              <a:chOff x="3105456" y="2616339"/>
              <a:chExt cx="6248155" cy="927030"/>
            </a:xfrm>
          </p:grpSpPr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B7F22C8E-999A-42CE-9460-AE92D3A86D80}"/>
                  </a:ext>
                </a:extLst>
              </p:cNvPr>
              <p:cNvSpPr txBox="1"/>
              <p:nvPr/>
            </p:nvSpPr>
            <p:spPr>
              <a:xfrm>
                <a:off x="4452141" y="2721114"/>
                <a:ext cx="490147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4000" b="1" dirty="0">
                    <a:solidFill>
                      <a:srgbClr val="278EA5"/>
                    </a:solidFill>
                    <a:latin typeface="Montserrat" panose="00000500000000000000"/>
                  </a:rPr>
                  <a:t>Ferramenta de Gestão</a:t>
                </a:r>
              </a:p>
            </p:txBody>
          </p:sp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FB7E6797-D8FF-4299-BB14-612D4613F0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5456" y="2616339"/>
                <a:ext cx="927030" cy="927030"/>
              </a:xfrm>
              <a:prstGeom prst="rect">
                <a:avLst/>
              </a:prstGeom>
            </p:spPr>
          </p:pic>
        </p:grp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E6F0583A-848F-4047-A500-8AAE5683D6F6}"/>
                </a:ext>
              </a:extLst>
            </p:cNvPr>
            <p:cNvSpPr txBox="1"/>
            <p:nvPr/>
          </p:nvSpPr>
          <p:spPr>
            <a:xfrm>
              <a:off x="5337860" y="3675251"/>
              <a:ext cx="28629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b="1" dirty="0">
                  <a:solidFill>
                    <a:srgbClr val="278EA5"/>
                  </a:solidFill>
                  <a:latin typeface="Montserrat" panose="00000500000000000000"/>
                </a:rPr>
                <a:t>Service Desk</a:t>
              </a:r>
              <a:endParaRPr lang="pt-BR" b="1" dirty="0">
                <a:solidFill>
                  <a:srgbClr val="278EA5"/>
                </a:solidFill>
                <a:latin typeface="Montserrat" panose="00000500000000000000"/>
              </a:endParaRP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CB99CCF-DD2D-4C23-9D5F-1030CECBEFE2}"/>
                </a:ext>
              </a:extLst>
            </p:cNvPr>
            <p:cNvSpPr/>
            <p:nvPr/>
          </p:nvSpPr>
          <p:spPr>
            <a:xfrm>
              <a:off x="6569316" y="3146237"/>
              <a:ext cx="4000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3200" b="1" dirty="0">
                  <a:solidFill>
                    <a:srgbClr val="278EA5"/>
                  </a:solidFill>
                  <a:latin typeface="Montserrat" panose="00000500000000000000"/>
                </a:rPr>
                <a:t>E</a:t>
              </a:r>
              <a:endParaRPr lang="pt-BR" sz="2400" b="1" dirty="0">
                <a:solidFill>
                  <a:srgbClr val="278EA5"/>
                </a:solidFill>
                <a:latin typeface="Montserrat" panose="00000500000000000000"/>
              </a:endParaRPr>
            </a:p>
          </p:txBody>
        </p:sp>
      </p:grpSp>
      <p:pic>
        <p:nvPicPr>
          <p:cNvPr id="10" name="Gráfico 9" descr="Ajuda">
            <a:extLst>
              <a:ext uri="{FF2B5EF4-FFF2-40B4-BE49-F238E27FC236}">
                <a16:creationId xmlns:a16="http://schemas.microsoft.com/office/drawing/2014/main" id="{E0F340C4-5E03-4F1F-AC96-B59A577694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71923" y="35282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546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632E476-BCA8-4CEE-A4EE-76560EC3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11</a:t>
            </a:fld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AA39A01-7612-4923-9641-CBBD8B007818}"/>
              </a:ext>
            </a:extLst>
          </p:cNvPr>
          <p:cNvGrpSpPr/>
          <p:nvPr/>
        </p:nvGrpSpPr>
        <p:grpSpPr>
          <a:xfrm>
            <a:off x="1524000" y="1667632"/>
            <a:ext cx="9144000" cy="3522736"/>
            <a:chOff x="1524000" y="1384243"/>
            <a:chExt cx="9144000" cy="3522736"/>
          </a:xfrm>
        </p:grpSpPr>
        <p:pic>
          <p:nvPicPr>
            <p:cNvPr id="1026" name="Picture 2" descr="wac-cdn.atlassian.com/dam/jcr:b63cbbf5-c59a-4c3...">
              <a:hlinkClick r:id="rId2"/>
              <a:extLst>
                <a:ext uri="{FF2B5EF4-FFF2-40B4-BE49-F238E27FC236}">
                  <a16:creationId xmlns:a16="http://schemas.microsoft.com/office/drawing/2014/main" id="{1A55FF71-F036-4C98-9289-58FC7F3216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9651" y="1384243"/>
              <a:ext cx="4292698" cy="143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Jira Service Desk | IT Service Desk &amp; ITSM Software">
              <a:extLst>
                <a:ext uri="{FF2B5EF4-FFF2-40B4-BE49-F238E27FC236}">
                  <a16:creationId xmlns:a16="http://schemas.microsoft.com/office/drawing/2014/main" id="{E5DE88D8-9BF1-41FA-ACC2-8492CA514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3583004"/>
              <a:ext cx="9144000" cy="132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180168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57763D1-E4E8-444B-8922-00AB753B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12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9A103F5-F975-4A27-918F-96F34F87ABAF}"/>
              </a:ext>
            </a:extLst>
          </p:cNvPr>
          <p:cNvSpPr/>
          <p:nvPr/>
        </p:nvSpPr>
        <p:spPr>
          <a:xfrm>
            <a:off x="3048000" y="51496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4800" b="1" dirty="0">
                <a:solidFill>
                  <a:srgbClr val="278EA5"/>
                </a:solidFill>
                <a:latin typeface="Montserrat" panose="00000500000000000000"/>
              </a:rPr>
              <a:t>Fluxogramas</a:t>
            </a:r>
            <a:endParaRPr lang="pt-BR" sz="4000" b="1" dirty="0">
              <a:solidFill>
                <a:srgbClr val="278EA5"/>
              </a:solidFill>
              <a:latin typeface="Montserrat" panose="00000500000000000000"/>
            </a:endParaRPr>
          </a:p>
        </p:txBody>
      </p:sp>
      <p:pic>
        <p:nvPicPr>
          <p:cNvPr id="6" name="Imagem 5" descr="Mapa com linhas pretas em fundo branco&#10;&#10;Descrição gerada automaticamente">
            <a:hlinkClick r:id="rId2" action="ppaction://hlinkfile"/>
            <a:extLst>
              <a:ext uri="{FF2B5EF4-FFF2-40B4-BE49-F238E27FC236}">
                <a16:creationId xmlns:a16="http://schemas.microsoft.com/office/drawing/2014/main" id="{C7CF4B62-D34F-49B6-8BE4-CCCECF0C8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39" y="1706411"/>
            <a:ext cx="4963122" cy="4404995"/>
          </a:xfrm>
          <a:prstGeom prst="rect">
            <a:avLst/>
          </a:prstGeom>
        </p:spPr>
      </p:pic>
      <p:pic>
        <p:nvPicPr>
          <p:cNvPr id="8" name="Imagem 7" descr="Uma imagem contendo texto, mapa&#10;&#10;Descrição gerada automaticamente">
            <a:hlinkClick r:id="rId4" action="ppaction://hlinkfile"/>
            <a:extLst>
              <a:ext uri="{FF2B5EF4-FFF2-40B4-BE49-F238E27FC236}">
                <a16:creationId xmlns:a16="http://schemas.microsoft.com/office/drawing/2014/main" id="{E091607A-94B7-45C2-B0F7-916D17912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1" y="1706411"/>
            <a:ext cx="5521038" cy="440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56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05B4E8F-C186-40B0-B18C-A77372A8B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13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3F2ABFC-DF68-4177-BC90-1F3DA0BCF7A2}"/>
              </a:ext>
            </a:extLst>
          </p:cNvPr>
          <p:cNvSpPr/>
          <p:nvPr/>
        </p:nvSpPr>
        <p:spPr>
          <a:xfrm>
            <a:off x="3048000" y="136525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6600" b="1" dirty="0">
                <a:solidFill>
                  <a:srgbClr val="278EA5"/>
                </a:solidFill>
                <a:latin typeface="Montserrat" panose="00000500000000000000"/>
              </a:rPr>
              <a:t>Sistema</a:t>
            </a:r>
            <a:endParaRPr lang="pt-BR" sz="4000" b="1" dirty="0">
              <a:solidFill>
                <a:srgbClr val="278EA5"/>
              </a:solidFill>
              <a:latin typeface="Montserrat" panose="00000500000000000000"/>
            </a:endParaRPr>
          </a:p>
        </p:txBody>
      </p:sp>
      <p:pic>
        <p:nvPicPr>
          <p:cNvPr id="5" name="Imagem 4">
            <a:hlinkClick r:id="rId2"/>
            <a:extLst>
              <a:ext uri="{FF2B5EF4-FFF2-40B4-BE49-F238E27FC236}">
                <a16:creationId xmlns:a16="http://schemas.microsoft.com/office/drawing/2014/main" id="{F28767F6-14D6-46AB-A37F-B09FCD866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4521"/>
            <a:ext cx="12192000" cy="532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11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03D948D5-43D9-47FE-B7A3-73E99864019B}"/>
              </a:ext>
            </a:extLst>
          </p:cNvPr>
          <p:cNvGrpSpPr/>
          <p:nvPr/>
        </p:nvGrpSpPr>
        <p:grpSpPr>
          <a:xfrm>
            <a:off x="3344877" y="2715652"/>
            <a:ext cx="5502246" cy="1426696"/>
            <a:chOff x="3323438" y="3131190"/>
            <a:chExt cx="5502246" cy="1426696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577F3DFF-EBE1-446A-ACC0-5D0ED2F7C3AE}"/>
                </a:ext>
              </a:extLst>
            </p:cNvPr>
            <p:cNvSpPr txBox="1"/>
            <p:nvPr/>
          </p:nvSpPr>
          <p:spPr>
            <a:xfrm>
              <a:off x="4756941" y="3234447"/>
              <a:ext cx="406874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rgbClr val="278EA5"/>
                  </a:solidFill>
                  <a:latin typeface="Montserrat" panose="00000500000000000000"/>
                </a:rPr>
                <a:t>BANCO DE DADOS</a:t>
              </a:r>
              <a:br>
                <a:rPr lang="pt-BR" sz="4000" b="1" dirty="0">
                  <a:solidFill>
                    <a:srgbClr val="278EA5"/>
                  </a:solidFill>
                  <a:latin typeface="Montserrat" panose="00000500000000000000"/>
                </a:rPr>
              </a:br>
              <a:r>
                <a:rPr lang="pt-BR" sz="4000" b="1" dirty="0">
                  <a:solidFill>
                    <a:srgbClr val="278EA5"/>
                  </a:solidFill>
                  <a:latin typeface="Montserrat" panose="00000500000000000000"/>
                </a:rPr>
                <a:t>(DER E MER)</a:t>
              </a:r>
              <a:endParaRPr lang="pt-BR" b="1" dirty="0">
                <a:solidFill>
                  <a:srgbClr val="278EA5"/>
                </a:solidFill>
                <a:latin typeface="Montserrat" panose="00000500000000000000"/>
              </a:endParaRPr>
            </a:p>
          </p:txBody>
        </p:sp>
        <p:pic>
          <p:nvPicPr>
            <p:cNvPr id="3" name="Gráfico 2" descr="Database">
              <a:extLst>
                <a:ext uri="{FF2B5EF4-FFF2-40B4-BE49-F238E27FC236}">
                  <a16:creationId xmlns:a16="http://schemas.microsoft.com/office/drawing/2014/main" id="{85E4E321-5068-476B-9F78-60EB78EA7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323438" y="3131190"/>
              <a:ext cx="914400" cy="914400"/>
            </a:xfrm>
            <a:prstGeom prst="rect">
              <a:avLst/>
            </a:prstGeom>
          </p:spPr>
        </p:pic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E8E06B3-7241-486F-AD3C-08F80D5E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81076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2263BE9-1A6C-4D7B-B77A-1FC4D61D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15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F0EBC2-CF37-4660-9A97-E1FEA7BF8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44" y="491646"/>
            <a:ext cx="9434512" cy="587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420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D4FF144-B3D2-4124-B647-8120E87A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16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F4FA84D-6F39-4CAB-A08C-E3FD78807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37" y="477982"/>
            <a:ext cx="11932163" cy="59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9676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FABA441-347C-4825-91EE-DB375DB20ED1}"/>
              </a:ext>
            </a:extLst>
          </p:cNvPr>
          <p:cNvSpPr txBox="1"/>
          <p:nvPr/>
        </p:nvSpPr>
        <p:spPr>
          <a:xfrm>
            <a:off x="1309066" y="426330"/>
            <a:ext cx="2088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78EA5"/>
                </a:solidFill>
                <a:latin typeface="Montserrat" panose="00000500000000000000"/>
              </a:rPr>
              <a:t>ARDUINO E SENSOR</a:t>
            </a:r>
          </a:p>
        </p:txBody>
      </p:sp>
      <p:pic>
        <p:nvPicPr>
          <p:cNvPr id="3" name="Gráfico 2" descr="Processor">
            <a:extLst>
              <a:ext uri="{FF2B5EF4-FFF2-40B4-BE49-F238E27FC236}">
                <a16:creationId xmlns:a16="http://schemas.microsoft.com/office/drawing/2014/main" id="{41E31DC6-56A0-4BC7-82DB-74DDA1605A7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04737" y="355831"/>
            <a:ext cx="510331" cy="510331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D3CB7D-FFF0-4EF5-B5AD-7811E93E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17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F63BF06-1193-4ABE-B275-4645D5FCFB5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843168" y="1167741"/>
            <a:ext cx="6505663" cy="79248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F170D8A-8639-4CAC-8114-E672662DF60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843167" y="2336985"/>
            <a:ext cx="6505663" cy="28263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377EF68-FE4F-4DD5-A2EF-9BFD314FEDA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246638" y="5309307"/>
            <a:ext cx="9698719" cy="112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2593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64BE015-61BF-4B5B-A7A6-98FF13B2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18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9F0E7B-021C-4026-8CB4-D2DC7A1731FB}"/>
              </a:ext>
            </a:extLst>
          </p:cNvPr>
          <p:cNvSpPr/>
          <p:nvPr/>
        </p:nvSpPr>
        <p:spPr>
          <a:xfrm>
            <a:off x="3048000" y="276728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4000" b="1" dirty="0">
                <a:solidFill>
                  <a:srgbClr val="278EA5"/>
                </a:solidFill>
                <a:latin typeface="Montserrat" panose="00000500000000000000"/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192994218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B53CD78-1B02-46E3-9675-1F10DFF1D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19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3B70DF-DAAB-4B28-BEB1-5E39E8740214}"/>
              </a:ext>
            </a:extLst>
          </p:cNvPr>
          <p:cNvSpPr txBox="1"/>
          <p:nvPr/>
        </p:nvSpPr>
        <p:spPr>
          <a:xfrm>
            <a:off x="3515197" y="3234447"/>
            <a:ext cx="516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278EA5"/>
                </a:solidFill>
                <a:latin typeface="Montserrat" panose="00000500000000000000"/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21873474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4E137BA-6C55-4DCC-AAB8-F026B05E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9332"/>
          </a:xfrm>
        </p:spPr>
        <p:txBody>
          <a:bodyPr/>
          <a:lstStyle/>
          <a:p>
            <a:fld id="{73194001-F639-4FAF-A996-7B1A155CCE8B}" type="slidenum">
              <a:rPr lang="pt-BR" smtClean="0"/>
              <a:t>2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68C6D3-934D-4774-A2C4-0CE638D3C04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31" y="333284"/>
            <a:ext cx="561669" cy="56166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2E47413-EDCE-4A36-8625-DA5B8701F3E9}"/>
              </a:ext>
            </a:extLst>
          </p:cNvPr>
          <p:cNvSpPr txBox="1"/>
          <p:nvPr/>
        </p:nvSpPr>
        <p:spPr>
          <a:xfrm>
            <a:off x="1342238" y="414064"/>
            <a:ext cx="1672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278EA5"/>
                </a:solidFill>
              </a:rPr>
              <a:t>INTEGRANTES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0BF448D-E104-4F30-8447-396038F4D0DB}"/>
              </a:ext>
            </a:extLst>
          </p:cNvPr>
          <p:cNvGrpSpPr/>
          <p:nvPr/>
        </p:nvGrpSpPr>
        <p:grpSpPr>
          <a:xfrm>
            <a:off x="2978811" y="1170834"/>
            <a:ext cx="6234378" cy="5185516"/>
            <a:chOff x="2973146" y="1141742"/>
            <a:chExt cx="6234378" cy="5185516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D220F08D-E01D-4271-8D04-801A5959598D}"/>
                </a:ext>
              </a:extLst>
            </p:cNvPr>
            <p:cNvSpPr/>
            <p:nvPr/>
          </p:nvSpPr>
          <p:spPr>
            <a:xfrm>
              <a:off x="3080655" y="3165621"/>
              <a:ext cx="17620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>
                  <a:latin typeface="Arial" panose="020B0604020202020204" pitchFamily="34" charset="0"/>
                  <a:ea typeface="Calibri" panose="020F0502020204030204" pitchFamily="34" charset="0"/>
                </a:rPr>
                <a:t>Anna Guercio </a:t>
              </a:r>
              <a:endParaRPr lang="pt-BR" dirty="0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3DA656DB-89D9-4A0D-A76C-5D26A7D9A24C}"/>
                </a:ext>
              </a:extLst>
            </p:cNvPr>
            <p:cNvSpPr/>
            <p:nvPr/>
          </p:nvSpPr>
          <p:spPr>
            <a:xfrm>
              <a:off x="5095013" y="3165621"/>
              <a:ext cx="18219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>
                  <a:latin typeface="Arial" panose="020B0604020202020204" pitchFamily="34" charset="0"/>
                  <a:ea typeface="Calibri" panose="020F0502020204030204" pitchFamily="34" charset="0"/>
                </a:rPr>
                <a:t>Jennifer Viana </a:t>
              </a:r>
              <a:endParaRPr lang="pt-BR" dirty="0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52D21C20-533C-425A-8C05-A678A5E8493D}"/>
                </a:ext>
              </a:extLst>
            </p:cNvPr>
            <p:cNvSpPr/>
            <p:nvPr/>
          </p:nvSpPr>
          <p:spPr>
            <a:xfrm>
              <a:off x="7169324" y="3165621"/>
              <a:ext cx="19543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>
                  <a:latin typeface="Arial" panose="020B0604020202020204" pitchFamily="34" charset="0"/>
                  <a:ea typeface="Calibri" panose="020F0502020204030204" pitchFamily="34" charset="0"/>
                </a:rPr>
                <a:t>Murilo Casmala </a:t>
              </a:r>
              <a:endParaRPr lang="pt-BR" dirty="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6AC6A6F-D462-49DA-ADA7-7B8C713216F1}"/>
                </a:ext>
              </a:extLst>
            </p:cNvPr>
            <p:cNvSpPr/>
            <p:nvPr/>
          </p:nvSpPr>
          <p:spPr>
            <a:xfrm>
              <a:off x="3268098" y="5957926"/>
              <a:ext cx="13644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>
                  <a:latin typeface="Arial" panose="020B0604020202020204" pitchFamily="34" charset="0"/>
                  <a:ea typeface="Calibri" panose="020F0502020204030204" pitchFamily="34" charset="0"/>
                </a:rPr>
                <a:t>Nina Reali </a:t>
              </a:r>
              <a:endParaRPr lang="pt-BR" dirty="0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F3D10CC7-E88E-4AA1-940F-0A755DCE33A4}"/>
                </a:ext>
              </a:extLst>
            </p:cNvPr>
            <p:cNvSpPr/>
            <p:nvPr/>
          </p:nvSpPr>
          <p:spPr>
            <a:xfrm>
              <a:off x="5150204" y="5957926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>
                  <a:latin typeface="Arial" panose="020B0604020202020204" pitchFamily="34" charset="0"/>
                  <a:ea typeface="Calibri" panose="020F0502020204030204" pitchFamily="34" charset="0"/>
                </a:rPr>
                <a:t>Patrick Lessa </a:t>
              </a:r>
              <a:endParaRPr lang="pt-BR" dirty="0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871CD90A-0172-47A5-BA43-B193DE7D4E19}"/>
                </a:ext>
              </a:extLst>
            </p:cNvPr>
            <p:cNvSpPr/>
            <p:nvPr/>
          </p:nvSpPr>
          <p:spPr>
            <a:xfrm>
              <a:off x="7251585" y="5957926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>
                  <a:latin typeface="Arial" panose="020B0604020202020204" pitchFamily="34" charset="0"/>
                  <a:ea typeface="Calibri" panose="020F0502020204030204" pitchFamily="34" charset="0"/>
                </a:rPr>
                <a:t>Rodrigo Cunha </a:t>
              </a:r>
              <a:endParaRPr lang="pt-BR" dirty="0"/>
            </a:p>
          </p:txBody>
        </p:sp>
        <p:pic>
          <p:nvPicPr>
            <p:cNvPr id="2052" name="Picture 4" descr="Convertido">
              <a:extLst>
                <a:ext uri="{FF2B5EF4-FFF2-40B4-BE49-F238E27FC236}">
                  <a16:creationId xmlns:a16="http://schemas.microsoft.com/office/drawing/2014/main" id="{F0A12599-28E5-40A6-A0BE-40F2DDEFC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097992" y="3995073"/>
              <a:ext cx="1943100" cy="194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onvertido">
              <a:extLst>
                <a:ext uri="{FF2B5EF4-FFF2-40B4-BE49-F238E27FC236}">
                  <a16:creationId xmlns:a16="http://schemas.microsoft.com/office/drawing/2014/main" id="{6030ABF4-43B4-4560-A817-18F114B40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3146" y="3998960"/>
              <a:ext cx="1954381" cy="1910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Convertido">
              <a:extLst>
                <a:ext uri="{FF2B5EF4-FFF2-40B4-BE49-F238E27FC236}">
                  <a16:creationId xmlns:a16="http://schemas.microsoft.com/office/drawing/2014/main" id="{A31374A9-BCD2-4EF7-A26D-CC65521A9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639" y="1174009"/>
              <a:ext cx="1830055" cy="1943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Convertido">
              <a:extLst>
                <a:ext uri="{FF2B5EF4-FFF2-40B4-BE49-F238E27FC236}">
                  <a16:creationId xmlns:a16="http://schemas.microsoft.com/office/drawing/2014/main" id="{C5EBC2EA-0517-46DA-9207-5B0B697B2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1557" y="3995072"/>
              <a:ext cx="1995967" cy="1914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Convertido">
              <a:extLst>
                <a:ext uri="{FF2B5EF4-FFF2-40B4-BE49-F238E27FC236}">
                  <a16:creationId xmlns:a16="http://schemas.microsoft.com/office/drawing/2014/main" id="{F2C99B57-777C-4E0D-BB7F-422268325B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1557" y="1141742"/>
              <a:ext cx="1869917" cy="1948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Convertido">
              <a:extLst>
                <a:ext uri="{FF2B5EF4-FFF2-40B4-BE49-F238E27FC236}">
                  <a16:creationId xmlns:a16="http://schemas.microsoft.com/office/drawing/2014/main" id="{D88CB5E4-4328-4101-B0D2-5089B3D98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0204" y="1141742"/>
              <a:ext cx="1888466" cy="1888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75245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26E5FCE-D30C-4938-AF35-FA321B74950A}"/>
              </a:ext>
            </a:extLst>
          </p:cNvPr>
          <p:cNvSpPr txBox="1"/>
          <p:nvPr/>
        </p:nvSpPr>
        <p:spPr>
          <a:xfrm>
            <a:off x="1342238" y="414064"/>
            <a:ext cx="1136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278EA5"/>
                </a:solidFill>
              </a:rPr>
              <a:t>PROJETO</a:t>
            </a:r>
            <a:endParaRPr lang="pt-BR" sz="2400" b="1" dirty="0">
              <a:solidFill>
                <a:srgbClr val="278EA5"/>
              </a:solidFill>
            </a:endParaRPr>
          </a:p>
        </p:txBody>
      </p:sp>
      <p:pic>
        <p:nvPicPr>
          <p:cNvPr id="4" name="Gráfico 3" descr="Lista">
            <a:extLst>
              <a:ext uri="{FF2B5EF4-FFF2-40B4-BE49-F238E27FC236}">
                <a16:creationId xmlns:a16="http://schemas.microsoft.com/office/drawing/2014/main" id="{F766AFD8-C696-4F64-9F05-2DA9685A2DB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9905" y="342176"/>
            <a:ext cx="543886" cy="54388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809228A-EF82-4DD5-B323-DBA5D3658992}"/>
              </a:ext>
            </a:extLst>
          </p:cNvPr>
          <p:cNvSpPr txBox="1"/>
          <p:nvPr/>
        </p:nvSpPr>
        <p:spPr>
          <a:xfrm>
            <a:off x="2811710" y="2644170"/>
            <a:ext cx="6568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Montserrat" panose="00000500000000000000"/>
              </a:rPr>
              <a:t>Monitoramento do fluxo de pessoas dentro dos ônibus públicos com o sensor TCRT 5000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E361865-2540-40B0-948E-881B92CD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3062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Alta tensão">
            <a:extLst>
              <a:ext uri="{FF2B5EF4-FFF2-40B4-BE49-F238E27FC236}">
                <a16:creationId xmlns:a16="http://schemas.microsoft.com/office/drawing/2014/main" id="{4A71FDB5-9976-46F8-BE72-EA6B1D3F62A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6408" y="431332"/>
            <a:ext cx="569054" cy="56905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228C9B9-7469-421F-A8FF-3E9B04C668FB}"/>
              </a:ext>
            </a:extLst>
          </p:cNvPr>
          <p:cNvSpPr txBox="1"/>
          <p:nvPr/>
        </p:nvSpPr>
        <p:spPr>
          <a:xfrm>
            <a:off x="1627464" y="515804"/>
            <a:ext cx="1394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278EA5"/>
                </a:solidFill>
                <a:latin typeface="Montserrat" panose="00000500000000000000"/>
              </a:rPr>
              <a:t>PROBLEMA</a:t>
            </a:r>
          </a:p>
        </p:txBody>
      </p:sp>
      <p:pic>
        <p:nvPicPr>
          <p:cNvPr id="5" name="Imagem 4" descr="Uma imagem contendo tela, monitor, computador, televisão&#10;&#10;Descrição gerada automaticamente">
            <a:extLst>
              <a:ext uri="{FF2B5EF4-FFF2-40B4-BE49-F238E27FC236}">
                <a16:creationId xmlns:a16="http://schemas.microsoft.com/office/drawing/2014/main" id="{F026E38C-D4D2-4C5C-A64C-F96CAE79E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47" y="1088060"/>
            <a:ext cx="3629890" cy="36298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185F9BB-15A9-44D5-AFA7-4044E945095D}"/>
              </a:ext>
            </a:extLst>
          </p:cNvPr>
          <p:cNvSpPr txBox="1"/>
          <p:nvPr/>
        </p:nvSpPr>
        <p:spPr>
          <a:xfrm>
            <a:off x="1937858" y="3954995"/>
            <a:ext cx="2420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Montserrat" panose="00000500000000000000"/>
              </a:rPr>
              <a:t>Fonte: Exame, dezembro/2019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9932A7A-787A-4B0D-8610-DE5725C1FF78}"/>
              </a:ext>
            </a:extLst>
          </p:cNvPr>
          <p:cNvSpPr txBox="1"/>
          <p:nvPr/>
        </p:nvSpPr>
        <p:spPr>
          <a:xfrm>
            <a:off x="892505" y="1465958"/>
            <a:ext cx="6039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Montserrat" panose="00000500000000000000"/>
              </a:rPr>
              <a:t>“Aproximadamente 8,8 milhões de pessoas pegam ônibus por dia em São Paulo”,</a:t>
            </a:r>
          </a:p>
        </p:txBody>
      </p:sp>
      <p:pic>
        <p:nvPicPr>
          <p:cNvPr id="8" name="Imagem 7" descr="Desenho de pessoa em pé&#10;&#10;Descrição gerada automaticamente">
            <a:extLst>
              <a:ext uri="{FF2B5EF4-FFF2-40B4-BE49-F238E27FC236}">
                <a16:creationId xmlns:a16="http://schemas.microsoft.com/office/drawing/2014/main" id="{BBF4CF9C-1CEA-4CFE-814B-F61A3A2751E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713" y="4314588"/>
            <a:ext cx="2903976" cy="189807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B02D3D9-F801-40B1-A3E3-F6B1ED0A169A}"/>
              </a:ext>
            </a:extLst>
          </p:cNvPr>
          <p:cNvSpPr txBox="1"/>
          <p:nvPr/>
        </p:nvSpPr>
        <p:spPr>
          <a:xfrm>
            <a:off x="6324064" y="3091954"/>
            <a:ext cx="5237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Montserrat" panose="00000500000000000000"/>
              </a:rPr>
              <a:t>“Cobrador de ônibus é flagrado recolhendo dinheiro sem rodar a catraca”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D0F971-A5AA-4753-BDBA-B74AB139EB3A}"/>
              </a:ext>
            </a:extLst>
          </p:cNvPr>
          <p:cNvSpPr txBox="1"/>
          <p:nvPr/>
        </p:nvSpPr>
        <p:spPr>
          <a:xfrm>
            <a:off x="5085348" y="5713003"/>
            <a:ext cx="2112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Montserrat" panose="00000500000000000000"/>
              </a:rPr>
              <a:t>Fonte: G1, setembro/2014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66E5A183-5E18-40BC-8204-C1AAE9F0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4</a:t>
            </a:fld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185F9BB-15A9-44D5-AFA7-4044E945095D}"/>
              </a:ext>
            </a:extLst>
          </p:cNvPr>
          <p:cNvSpPr txBox="1"/>
          <p:nvPr/>
        </p:nvSpPr>
        <p:spPr>
          <a:xfrm>
            <a:off x="2090258" y="4107395"/>
            <a:ext cx="2420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Montserrat" panose="00000500000000000000"/>
              </a:rPr>
              <a:t>Fonte: Exame, dezembro/2019</a:t>
            </a:r>
          </a:p>
        </p:txBody>
      </p:sp>
    </p:spTree>
    <p:extLst>
      <p:ext uri="{BB962C8B-B14F-4D97-AF65-F5344CB8AC3E}">
        <p14:creationId xmlns:p14="http://schemas.microsoft.com/office/powerpoint/2010/main" val="2903144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9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Grupo">
            <a:extLst>
              <a:ext uri="{FF2B5EF4-FFF2-40B4-BE49-F238E27FC236}">
                <a16:creationId xmlns:a16="http://schemas.microsoft.com/office/drawing/2014/main" id="{11991B3A-531E-4B51-8C0A-F989679000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1236" y="528782"/>
            <a:ext cx="669636" cy="66963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6317F68-B82A-4C73-9E74-08F75E814D23}"/>
              </a:ext>
            </a:extLst>
          </p:cNvPr>
          <p:cNvSpPr txBox="1"/>
          <p:nvPr/>
        </p:nvSpPr>
        <p:spPr>
          <a:xfrm>
            <a:off x="1904301" y="663545"/>
            <a:ext cx="1734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278EA5"/>
                </a:solidFill>
                <a:latin typeface="Montserrat" panose="00000500000000000000"/>
              </a:rPr>
              <a:t>QUEM SOFRE?</a:t>
            </a:r>
          </a:p>
        </p:txBody>
      </p:sp>
      <p:pic>
        <p:nvPicPr>
          <p:cNvPr id="6" name="Gráfico 5" descr="Ônibus">
            <a:extLst>
              <a:ext uri="{FF2B5EF4-FFF2-40B4-BE49-F238E27FC236}">
                <a16:creationId xmlns:a16="http://schemas.microsoft.com/office/drawing/2014/main" id="{FB73AEF9-75C4-448B-B9AC-61A797397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73179" y="4017031"/>
            <a:ext cx="1828857" cy="1283911"/>
          </a:xfrm>
          <a:prstGeom prst="rect">
            <a:avLst/>
          </a:prstGeom>
        </p:spPr>
      </p:pic>
      <p:pic>
        <p:nvPicPr>
          <p:cNvPr id="8" name="Gráfico 7" descr="Grupo">
            <a:extLst>
              <a:ext uri="{FF2B5EF4-FFF2-40B4-BE49-F238E27FC236}">
                <a16:creationId xmlns:a16="http://schemas.microsoft.com/office/drawing/2014/main" id="{991733CE-B41D-41B9-8056-429FCEC0329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816008" y="4952213"/>
            <a:ext cx="914400" cy="914400"/>
          </a:xfrm>
          <a:prstGeom prst="rect">
            <a:avLst/>
          </a:prstGeom>
        </p:spPr>
      </p:pic>
      <p:pic>
        <p:nvPicPr>
          <p:cNvPr id="9" name="Gráfico 8" descr="Grupo">
            <a:extLst>
              <a:ext uri="{FF2B5EF4-FFF2-40B4-BE49-F238E27FC236}">
                <a16:creationId xmlns:a16="http://schemas.microsoft.com/office/drawing/2014/main" id="{0A3E0041-49C4-4F60-B239-0107D6DE187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95955" y="5028412"/>
            <a:ext cx="914400" cy="914400"/>
          </a:xfrm>
          <a:prstGeom prst="rect">
            <a:avLst/>
          </a:prstGeom>
        </p:spPr>
      </p:pic>
      <p:pic>
        <p:nvPicPr>
          <p:cNvPr id="10" name="Gráfico 9" descr="Grupo">
            <a:extLst>
              <a:ext uri="{FF2B5EF4-FFF2-40B4-BE49-F238E27FC236}">
                <a16:creationId xmlns:a16="http://schemas.microsoft.com/office/drawing/2014/main" id="{E6D28F76-BF3D-4A6C-A11C-46B2BA1B723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102036" y="4474231"/>
            <a:ext cx="914400" cy="914400"/>
          </a:xfrm>
          <a:prstGeom prst="rect">
            <a:avLst/>
          </a:prstGeom>
        </p:spPr>
      </p:pic>
      <p:pic>
        <p:nvPicPr>
          <p:cNvPr id="11" name="Gráfico 10" descr="Grupo">
            <a:extLst>
              <a:ext uri="{FF2B5EF4-FFF2-40B4-BE49-F238E27FC236}">
                <a16:creationId xmlns:a16="http://schemas.microsoft.com/office/drawing/2014/main" id="{1B597CFE-8546-4BF8-9D99-D0267D1352D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434980" y="4017031"/>
            <a:ext cx="914400" cy="914400"/>
          </a:xfrm>
          <a:prstGeom prst="rect">
            <a:avLst/>
          </a:prstGeom>
        </p:spPr>
      </p:pic>
      <p:pic>
        <p:nvPicPr>
          <p:cNvPr id="12" name="Gráfico 11" descr="Grupo">
            <a:extLst>
              <a:ext uri="{FF2B5EF4-FFF2-40B4-BE49-F238E27FC236}">
                <a16:creationId xmlns:a16="http://schemas.microsoft.com/office/drawing/2014/main" id="{841EDE41-DD35-4E81-B8E2-06C65AAB68C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321701" y="3358998"/>
            <a:ext cx="914400" cy="914400"/>
          </a:xfrm>
          <a:prstGeom prst="rect">
            <a:avLst/>
          </a:prstGeom>
        </p:spPr>
      </p:pic>
      <p:pic>
        <p:nvPicPr>
          <p:cNvPr id="13" name="Gráfico 12" descr="Grupo">
            <a:extLst>
              <a:ext uri="{FF2B5EF4-FFF2-40B4-BE49-F238E27FC236}">
                <a16:creationId xmlns:a16="http://schemas.microsoft.com/office/drawing/2014/main" id="{B84319E3-D03F-4A00-8C8F-3A0ADF0B219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453155" y="3465216"/>
            <a:ext cx="914400" cy="9144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2538C0-2EB3-4F27-8C85-0954F3A10A61}"/>
              </a:ext>
            </a:extLst>
          </p:cNvPr>
          <p:cNvSpPr txBox="1"/>
          <p:nvPr/>
        </p:nvSpPr>
        <p:spPr>
          <a:xfrm>
            <a:off x="4735664" y="5917456"/>
            <a:ext cx="290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Montserrat" panose="00000500000000000000"/>
              </a:rPr>
              <a:t>Fonte: Fiquem Sabendo julho/2018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1139720-5DC5-403E-8A04-7B1CF0A3481E}"/>
              </a:ext>
            </a:extLst>
          </p:cNvPr>
          <p:cNvSpPr txBox="1"/>
          <p:nvPr/>
        </p:nvSpPr>
        <p:spPr>
          <a:xfrm>
            <a:off x="2997200" y="2368508"/>
            <a:ext cx="647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Montserrat" panose="00000500000000000000"/>
              </a:rPr>
              <a:t>“Tem que descer e esperar outro ônibus. Só que nessa de descer todo mundo lota mais ainda, porque o ônibus que vem atrás já está lotado também”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85463BA-C7F6-43A2-9A27-D215AA23289E}"/>
              </a:ext>
            </a:extLst>
          </p:cNvPr>
          <p:cNvSpPr txBox="1"/>
          <p:nvPr/>
        </p:nvSpPr>
        <p:spPr>
          <a:xfrm>
            <a:off x="4124585" y="1428083"/>
            <a:ext cx="4952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Montserrat" panose="00000500000000000000"/>
              </a:rPr>
              <a:t>AS PESSOAS SOFREM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AB309F9-1368-490E-BFCF-D85A9826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6814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CA1D890-12A5-47A8-A2FE-BFDECB7A9845}"/>
              </a:ext>
            </a:extLst>
          </p:cNvPr>
          <p:cNvSpPr txBox="1"/>
          <p:nvPr/>
        </p:nvSpPr>
        <p:spPr>
          <a:xfrm>
            <a:off x="1627464" y="515804"/>
            <a:ext cx="1879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278EA5"/>
                </a:solidFill>
                <a:latin typeface="Montserrat" panose="00000500000000000000"/>
              </a:rPr>
              <a:t>QUANTO CUSTA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FFC03-7EBF-4FFE-9B2A-1EEF09036897}"/>
              </a:ext>
            </a:extLst>
          </p:cNvPr>
          <p:cNvSpPr txBox="1"/>
          <p:nvPr/>
        </p:nvSpPr>
        <p:spPr>
          <a:xfrm>
            <a:off x="6274964" y="851482"/>
            <a:ext cx="44629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/>
              </a:rPr>
              <a:t>Para manter um ônibus, é necessário desembolsar R$32.000,00 por mês com manutenção e combustível.</a:t>
            </a:r>
          </a:p>
          <a:p>
            <a:r>
              <a:rPr lang="pt-BR" sz="1200" dirty="0">
                <a:latin typeface="Montserrat" panose="00000500000000000000"/>
              </a:rPr>
              <a:t>Fonte: Estadão, junho/2013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D1B44E8-E31B-4BFA-906A-B9D499C8A901}"/>
              </a:ext>
            </a:extLst>
          </p:cNvPr>
          <p:cNvSpPr txBox="1"/>
          <p:nvPr/>
        </p:nvSpPr>
        <p:spPr>
          <a:xfrm>
            <a:off x="830510" y="2281806"/>
            <a:ext cx="6960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Exemplo: Uma linha tem 14km e o ônibus desta linha faz 15 </a:t>
            </a:r>
          </a:p>
          <a:p>
            <a:r>
              <a:rPr lang="pt-BR" dirty="0"/>
              <a:t>viagens ao dia. Com o diesel em R$3,551 o gasto diário com combustível</a:t>
            </a:r>
          </a:p>
          <a:p>
            <a:r>
              <a:rPr lang="pt-BR" dirty="0"/>
              <a:t>seria de R$754,71 e por mês seria de R$22.371,30. </a:t>
            </a:r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DB4766A9-1F74-40D5-A92D-CA6F626A75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274267"/>
              </p:ext>
            </p:extLst>
          </p:nvPr>
        </p:nvGraphicFramePr>
        <p:xfrm>
          <a:off x="4775200" y="3325370"/>
          <a:ext cx="6363855" cy="3247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9" name="Gráfico 18" descr="Dinheiro">
            <a:extLst>
              <a:ext uri="{FF2B5EF4-FFF2-40B4-BE49-F238E27FC236}">
                <a16:creationId xmlns:a16="http://schemas.microsoft.com/office/drawing/2014/main" id="{0F918636-3E8B-41BE-A1B1-B8A37D6D1F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5346" y="300580"/>
            <a:ext cx="683004" cy="683004"/>
          </a:xfrm>
          <a:prstGeom prst="rect">
            <a:avLst/>
          </a:prstGeom>
        </p:spPr>
      </p:pic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3BB7946F-E9C1-409B-B60F-EDCCF6C4D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1144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Graphic spid="1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3BAA157-66F6-4D61-B1C5-B86722A3B864}"/>
              </a:ext>
            </a:extLst>
          </p:cNvPr>
          <p:cNvSpPr txBox="1"/>
          <p:nvPr/>
        </p:nvSpPr>
        <p:spPr>
          <a:xfrm>
            <a:off x="1037247" y="364435"/>
            <a:ext cx="3440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78EA5"/>
                </a:solidFill>
                <a:latin typeface="Montserrat" panose="00000500000000000000" pitchFamily="2" charset="0"/>
                <a:cs typeface="Segoe UI" panose="020B0502040204020203" pitchFamily="34" charset="0"/>
              </a:rPr>
              <a:t>SOLUÇÃO</a:t>
            </a:r>
          </a:p>
        </p:txBody>
      </p:sp>
      <p:pic>
        <p:nvPicPr>
          <p:cNvPr id="119" name="Gráfico 118" descr="Lápis">
            <a:extLst>
              <a:ext uri="{FF2B5EF4-FFF2-40B4-BE49-F238E27FC236}">
                <a16:creationId xmlns:a16="http://schemas.microsoft.com/office/drawing/2014/main" id="{15B3DCDF-DB6D-4A60-B3C8-570B8DD730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39166" y="337931"/>
            <a:ext cx="427939" cy="427939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AC0FAA5-5FF9-45D8-8CBD-4B63A9EA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7</a:t>
            </a:fld>
            <a:endParaRPr lang="pt-BR" dirty="0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941A15DE-55B4-495F-8767-2362D0670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002" y="1547265"/>
            <a:ext cx="2264733" cy="2264733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445BB5FC-3EF2-43F0-83FB-91E65764D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62" y="1834942"/>
            <a:ext cx="1581635" cy="158163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5902ADA1-299E-4075-8DAE-C44308BD0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846" y="1349320"/>
            <a:ext cx="1581635" cy="158163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804AFE69-32CA-455B-9A33-5BE5C6542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9843" y="5086567"/>
            <a:ext cx="1581635" cy="158163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82163A5-7EEB-45C7-89E9-09D75569D8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553" y="5086566"/>
            <a:ext cx="1581635" cy="158163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51F87A94-7EDC-4B52-AF66-50BB458851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5790084" y="1751485"/>
            <a:ext cx="1144961" cy="1144961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2722F455-817B-4C54-A6A6-9063A5FBF7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9535" y="5134770"/>
            <a:ext cx="1144961" cy="114496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38ED822D-FE01-4585-8627-A67982B455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548182" y="3081693"/>
            <a:ext cx="1144961" cy="1144961"/>
          </a:xfrm>
          <a:prstGeom prst="rect">
            <a:avLst/>
          </a:prstGeom>
        </p:spPr>
      </p:pic>
      <p:sp>
        <p:nvSpPr>
          <p:cNvPr id="35" name="CaixaDeTexto 17">
            <a:extLst>
              <a:ext uri="{FF2B5EF4-FFF2-40B4-BE49-F238E27FC236}">
                <a16:creationId xmlns:a16="http://schemas.microsoft.com/office/drawing/2014/main" id="{716C09E4-3F4E-4B8B-BA36-C3C64CFD45A7}"/>
              </a:ext>
            </a:extLst>
          </p:cNvPr>
          <p:cNvSpPr txBox="1"/>
          <p:nvPr/>
        </p:nvSpPr>
        <p:spPr>
          <a:xfrm>
            <a:off x="1449493" y="764545"/>
            <a:ext cx="4307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1F4287"/>
                </a:solidFill>
                <a:latin typeface="Berlin Sans FB" panose="020E0602020502020306" pitchFamily="34" charset="0"/>
              </a:rPr>
              <a:t>Sensores de movimento</a:t>
            </a:r>
            <a:endParaRPr lang="en-US" sz="3200" dirty="0">
              <a:solidFill>
                <a:srgbClr val="1F4287"/>
              </a:solidFill>
              <a:latin typeface="Berlin Sans FB" panose="020E0602020502020306" pitchFamily="34" charset="0"/>
            </a:endParaRPr>
          </a:p>
        </p:txBody>
      </p:sp>
      <p:sp>
        <p:nvSpPr>
          <p:cNvPr id="36" name="CaixaDeTexto 18">
            <a:extLst>
              <a:ext uri="{FF2B5EF4-FFF2-40B4-BE49-F238E27FC236}">
                <a16:creationId xmlns:a16="http://schemas.microsoft.com/office/drawing/2014/main" id="{2FD3FEA1-8488-4FF8-9041-6520F784DB36}"/>
              </a:ext>
            </a:extLst>
          </p:cNvPr>
          <p:cNvSpPr txBox="1"/>
          <p:nvPr/>
        </p:nvSpPr>
        <p:spPr>
          <a:xfrm>
            <a:off x="7757484" y="764545"/>
            <a:ext cx="2726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1F4287"/>
                </a:solidFill>
                <a:latin typeface="Berlin Sans FB" panose="020E0602020502020306" pitchFamily="34" charset="0"/>
              </a:rPr>
              <a:t>Rede de Dados</a:t>
            </a:r>
            <a:endParaRPr lang="en-US" sz="3200" dirty="0">
              <a:solidFill>
                <a:srgbClr val="1F4287"/>
              </a:solidFill>
              <a:latin typeface="Berlin Sans FB" panose="020E0602020502020306" pitchFamily="34" charset="0"/>
            </a:endParaRPr>
          </a:p>
        </p:txBody>
      </p:sp>
      <p:sp>
        <p:nvSpPr>
          <p:cNvPr id="37" name="CaixaDeTexto 19">
            <a:extLst>
              <a:ext uri="{FF2B5EF4-FFF2-40B4-BE49-F238E27FC236}">
                <a16:creationId xmlns:a16="http://schemas.microsoft.com/office/drawing/2014/main" id="{04AAD503-AC47-4D2A-94B2-8D9D695D1A0D}"/>
              </a:ext>
            </a:extLst>
          </p:cNvPr>
          <p:cNvSpPr txBox="1"/>
          <p:nvPr/>
        </p:nvSpPr>
        <p:spPr>
          <a:xfrm>
            <a:off x="2437397" y="4283546"/>
            <a:ext cx="234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1F4287"/>
                </a:solidFill>
                <a:latin typeface="Berlin Sans FB" panose="020E0602020502020306" pitchFamily="34" charset="0"/>
              </a:rPr>
              <a:t>Página Web</a:t>
            </a:r>
            <a:endParaRPr lang="en-US" sz="3200" dirty="0">
              <a:solidFill>
                <a:srgbClr val="1F4287"/>
              </a:solidFill>
              <a:latin typeface="Berlin Sans FB" panose="020E0602020502020306" pitchFamily="34" charset="0"/>
            </a:endParaRPr>
          </a:p>
        </p:txBody>
      </p:sp>
      <p:sp>
        <p:nvSpPr>
          <p:cNvPr id="38" name="CaixaDeTexto 20">
            <a:extLst>
              <a:ext uri="{FF2B5EF4-FFF2-40B4-BE49-F238E27FC236}">
                <a16:creationId xmlns:a16="http://schemas.microsoft.com/office/drawing/2014/main" id="{383F570B-4174-4223-BD75-47F2D95E4F79}"/>
              </a:ext>
            </a:extLst>
          </p:cNvPr>
          <p:cNvSpPr txBox="1"/>
          <p:nvPr/>
        </p:nvSpPr>
        <p:spPr>
          <a:xfrm>
            <a:off x="6674421" y="4152024"/>
            <a:ext cx="48924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200" dirty="0">
                <a:solidFill>
                  <a:srgbClr val="1F4287"/>
                </a:solidFill>
                <a:latin typeface="Berlin Sans FB" panose="020E0602020502020306" pitchFamily="34" charset="0"/>
              </a:rPr>
              <a:t>Armazenamento em nuvem</a:t>
            </a:r>
            <a:endParaRPr lang="en-US" sz="3200" dirty="0">
              <a:solidFill>
                <a:srgbClr val="1F4287"/>
              </a:solidFill>
              <a:latin typeface="Berlin Sans FB" panose="020E0602020502020306" pitchFamily="34" charset="0"/>
            </a:endParaRPr>
          </a:p>
        </p:txBody>
      </p:sp>
      <p:sp>
        <p:nvSpPr>
          <p:cNvPr id="39" name="CaixaDeTexto 21">
            <a:extLst>
              <a:ext uri="{FF2B5EF4-FFF2-40B4-BE49-F238E27FC236}">
                <a16:creationId xmlns:a16="http://schemas.microsoft.com/office/drawing/2014/main" id="{30ED9397-64B9-4599-994F-F2542A57AE02}"/>
              </a:ext>
            </a:extLst>
          </p:cNvPr>
          <p:cNvSpPr txBox="1"/>
          <p:nvPr/>
        </p:nvSpPr>
        <p:spPr>
          <a:xfrm>
            <a:off x="439166" y="3447607"/>
            <a:ext cx="2020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solidFill>
                  <a:srgbClr val="278EA5"/>
                </a:solidFill>
                <a:latin typeface="Berlin Sans FB" panose="020E0602020502020306" pitchFamily="34" charset="0"/>
              </a:rPr>
              <a:t>Fluxo de pessoas</a:t>
            </a:r>
            <a:endParaRPr lang="en-US" sz="2000" dirty="0">
              <a:solidFill>
                <a:srgbClr val="278EA5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0964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2819AE-3521-4136-9B9A-3226610C8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4094" y="6632575"/>
            <a:ext cx="2743200" cy="365125"/>
          </a:xfrm>
        </p:spPr>
        <p:txBody>
          <a:bodyPr/>
          <a:lstStyle/>
          <a:p>
            <a:fld id="{73194001-F639-4FAF-A996-7B1A155CCE8B}" type="slidenum">
              <a:rPr lang="pt-BR" smtClean="0"/>
              <a:t>8</a:t>
            </a:fld>
            <a:endParaRPr lang="pt-BR" dirty="0"/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1774C74F-0E89-48D1-A397-6B85639CC982}"/>
              </a:ext>
            </a:extLst>
          </p:cNvPr>
          <p:cNvSpPr txBox="1"/>
          <p:nvPr/>
        </p:nvSpPr>
        <p:spPr>
          <a:xfrm>
            <a:off x="4075170" y="2784856"/>
            <a:ext cx="4062483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1F4287"/>
                </a:solidFill>
                <a:latin typeface="Berlin Sans FB"/>
                <a:ea typeface="+mn-lt"/>
                <a:cs typeface="+mn-lt"/>
              </a:rPr>
              <a:t>  BD SQL Server</a:t>
            </a:r>
            <a:endParaRPr lang="en-US" sz="2400" dirty="0">
              <a:solidFill>
                <a:srgbClr val="1F4287"/>
              </a:solidFill>
              <a:latin typeface="Berlin Sans FB"/>
              <a:cs typeface="Calibri" panose="020F0502020204030204"/>
            </a:endParaRPr>
          </a:p>
          <a:p>
            <a:pPr algn="ctr"/>
            <a:r>
              <a:rPr lang="en-US" sz="2400" dirty="0">
                <a:solidFill>
                  <a:srgbClr val="1F4287"/>
                </a:solidFill>
                <a:latin typeface="Berlin Sans FB"/>
                <a:ea typeface="+mn-lt"/>
                <a:cs typeface="+mn-lt"/>
              </a:rPr>
              <a:t>    Node JS/HTML/</a:t>
            </a:r>
            <a:r>
              <a:rPr lang="en-US" sz="2400" dirty="0" err="1">
                <a:solidFill>
                  <a:srgbClr val="1F4287"/>
                </a:solidFill>
                <a:latin typeface="Berlin Sans FB"/>
                <a:ea typeface="+mn-lt"/>
                <a:cs typeface="+mn-lt"/>
              </a:rPr>
              <a:t>Css</a:t>
            </a:r>
            <a:r>
              <a:rPr lang="en-US" sz="2400" dirty="0">
                <a:solidFill>
                  <a:srgbClr val="1F4287"/>
                </a:solidFill>
                <a:latin typeface="Berlin Sans FB"/>
                <a:ea typeface="+mn-lt"/>
                <a:cs typeface="+mn-lt"/>
              </a:rPr>
              <a:t>/JS</a:t>
            </a:r>
            <a:endParaRPr lang="en-US" sz="2000" dirty="0">
              <a:solidFill>
                <a:srgbClr val="1F4287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597A77F7-56E7-4EA8-8828-C1A4DFE6A6AE}"/>
              </a:ext>
            </a:extLst>
          </p:cNvPr>
          <p:cNvSpPr txBox="1"/>
          <p:nvPr/>
        </p:nvSpPr>
        <p:spPr>
          <a:xfrm>
            <a:off x="833097" y="4230128"/>
            <a:ext cx="2754573" cy="230832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F4287"/>
                </a:solidFill>
                <a:latin typeface="Berlin Sans FB"/>
                <a:ea typeface="+mn-lt"/>
                <a:cs typeface="+mn-lt"/>
              </a:rPr>
              <a:t> </a:t>
            </a:r>
            <a:r>
              <a:rPr lang="en-US" sz="2400" dirty="0">
                <a:solidFill>
                  <a:srgbClr val="1F4287"/>
                </a:solidFill>
                <a:latin typeface="Berlin Sans FB"/>
                <a:ea typeface="+mn-lt"/>
                <a:cs typeface="+mn-lt"/>
              </a:rPr>
              <a:t>  Sensor TCRT5000</a:t>
            </a:r>
            <a:endParaRPr lang="en-US" sz="2400" dirty="0">
              <a:solidFill>
                <a:srgbClr val="1F4287"/>
              </a:solidFill>
              <a:latin typeface="Berlin Sans FB"/>
            </a:endParaRPr>
          </a:p>
          <a:p>
            <a:r>
              <a:rPr lang="en-US" sz="2400" dirty="0">
                <a:solidFill>
                  <a:srgbClr val="1F4287"/>
                </a:solidFill>
                <a:latin typeface="Berlin Sans FB"/>
                <a:ea typeface="+mn-lt"/>
                <a:cs typeface="+mn-lt"/>
              </a:rPr>
              <a:t>    Protoboard</a:t>
            </a:r>
            <a:endParaRPr lang="en-US" sz="2400" dirty="0">
              <a:solidFill>
                <a:srgbClr val="1F4287"/>
              </a:solidFill>
              <a:latin typeface="Berlin Sans FB"/>
            </a:endParaRPr>
          </a:p>
          <a:p>
            <a:r>
              <a:rPr lang="en-US" sz="2400" dirty="0">
                <a:solidFill>
                  <a:srgbClr val="1F4287"/>
                </a:solidFill>
                <a:latin typeface="Berlin Sans FB"/>
                <a:ea typeface="+mn-lt"/>
                <a:cs typeface="+mn-lt"/>
              </a:rPr>
              <a:t>    Arduino UNO</a:t>
            </a:r>
            <a:endParaRPr lang="en-US" sz="2400" dirty="0">
              <a:solidFill>
                <a:srgbClr val="1F4287"/>
              </a:solidFill>
              <a:latin typeface="Berlin Sans FB"/>
            </a:endParaRPr>
          </a:p>
          <a:p>
            <a:r>
              <a:rPr lang="en-US" sz="2400" dirty="0">
                <a:solidFill>
                  <a:srgbClr val="1F4287"/>
                </a:solidFill>
                <a:latin typeface="Berlin Sans FB"/>
                <a:ea typeface="+mn-lt"/>
                <a:cs typeface="+mn-lt"/>
              </a:rPr>
              <a:t>    </a:t>
            </a:r>
            <a:r>
              <a:rPr lang="en-US" sz="2400" dirty="0" err="1">
                <a:solidFill>
                  <a:srgbClr val="1F4287"/>
                </a:solidFill>
                <a:latin typeface="Berlin Sans FB"/>
                <a:ea typeface="+mn-lt"/>
                <a:cs typeface="+mn-lt"/>
              </a:rPr>
              <a:t>Módulo</a:t>
            </a:r>
            <a:r>
              <a:rPr lang="en-US" sz="2400" dirty="0">
                <a:solidFill>
                  <a:srgbClr val="1F4287"/>
                </a:solidFill>
                <a:latin typeface="Berlin Sans FB"/>
                <a:ea typeface="+mn-lt"/>
                <a:cs typeface="+mn-lt"/>
              </a:rPr>
              <a:t> WIFI</a:t>
            </a:r>
          </a:p>
          <a:p>
            <a:r>
              <a:rPr lang="en-US" sz="2400" dirty="0">
                <a:solidFill>
                  <a:srgbClr val="1F4287"/>
                </a:solidFill>
                <a:latin typeface="Berlin Sans FB"/>
                <a:ea typeface="+mn-lt"/>
                <a:cs typeface="+mn-lt"/>
              </a:rPr>
              <a:t>    </a:t>
            </a:r>
            <a:r>
              <a:rPr lang="en-US" sz="2400" dirty="0" err="1">
                <a:solidFill>
                  <a:srgbClr val="1F4287"/>
                </a:solidFill>
                <a:latin typeface="Berlin Sans FB"/>
                <a:ea typeface="+mn-lt"/>
                <a:cs typeface="+mn-lt"/>
              </a:rPr>
              <a:t>Módulo</a:t>
            </a:r>
            <a:r>
              <a:rPr lang="en-US" sz="2400" dirty="0">
                <a:solidFill>
                  <a:srgbClr val="1F4287"/>
                </a:solidFill>
                <a:latin typeface="Berlin Sans FB"/>
                <a:ea typeface="+mn-lt"/>
                <a:cs typeface="+mn-lt"/>
              </a:rPr>
              <a:t> GPS</a:t>
            </a:r>
          </a:p>
          <a:p>
            <a:r>
              <a:rPr lang="en-US" sz="2400" dirty="0">
                <a:solidFill>
                  <a:srgbClr val="1F4287"/>
                </a:solidFill>
                <a:latin typeface="Berlin Sans FB"/>
                <a:ea typeface="+mn-lt"/>
                <a:cs typeface="+mn-lt"/>
              </a:rPr>
              <a:t>    Node JS</a:t>
            </a:r>
            <a:endParaRPr lang="en-US" sz="2400" dirty="0">
              <a:solidFill>
                <a:srgbClr val="1F4287"/>
              </a:solidFill>
              <a:latin typeface="Berlin Sans FB"/>
            </a:endParaRPr>
          </a:p>
        </p:txBody>
      </p:sp>
      <p:sp>
        <p:nvSpPr>
          <p:cNvPr id="5" name="TextBox 36">
            <a:extLst>
              <a:ext uri="{FF2B5EF4-FFF2-40B4-BE49-F238E27FC236}">
                <a16:creationId xmlns:a16="http://schemas.microsoft.com/office/drawing/2014/main" id="{48FA5553-6CA1-4C54-A98E-3E33CEF31FAC}"/>
              </a:ext>
            </a:extLst>
          </p:cNvPr>
          <p:cNvSpPr txBox="1"/>
          <p:nvPr/>
        </p:nvSpPr>
        <p:spPr>
          <a:xfrm>
            <a:off x="8351468" y="5339644"/>
            <a:ext cx="3630304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1F4287"/>
                </a:solidFill>
                <a:latin typeface="Berlin Sans FB"/>
                <a:ea typeface="+mn-lt"/>
                <a:cs typeface="+mn-lt"/>
              </a:rPr>
              <a:t>Notebook/Desktop: Core i5/8Gb RAM/Chrome, IE </a:t>
            </a:r>
            <a:r>
              <a:rPr lang="en-US" sz="2000" dirty="0" err="1">
                <a:solidFill>
                  <a:srgbClr val="1F4287"/>
                </a:solidFill>
                <a:latin typeface="Berlin Sans FB"/>
                <a:ea typeface="+mn-lt"/>
                <a:cs typeface="+mn-lt"/>
              </a:rPr>
              <a:t>ou</a:t>
            </a:r>
            <a:r>
              <a:rPr lang="en-US" sz="2000" dirty="0">
                <a:solidFill>
                  <a:srgbClr val="1F4287"/>
                </a:solidFill>
                <a:latin typeface="Berlin Sans FB"/>
                <a:ea typeface="+mn-lt"/>
                <a:cs typeface="+mn-lt"/>
              </a:rPr>
              <a:t> Firefox</a:t>
            </a:r>
          </a:p>
          <a:p>
            <a:r>
              <a:rPr lang="en-US" sz="2000" dirty="0">
                <a:solidFill>
                  <a:srgbClr val="1F4287"/>
                </a:solidFill>
                <a:latin typeface="Berlin Sans FB"/>
                <a:ea typeface="+mn-lt"/>
                <a:cs typeface="+mn-lt"/>
              </a:rPr>
              <a:t>LAN/WIFI Network: Banda 5Mb</a:t>
            </a:r>
            <a:endParaRPr lang="en-US" sz="2000" dirty="0">
              <a:solidFill>
                <a:srgbClr val="1F4287"/>
              </a:solidFill>
              <a:latin typeface="Berlin Sans FB"/>
              <a:cs typeface="Calibri"/>
            </a:endParaRPr>
          </a:p>
        </p:txBody>
      </p:sp>
      <p:pic>
        <p:nvPicPr>
          <p:cNvPr id="6" name="Picture 1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562428CD-D145-4766-A4AB-42AB72510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912" y="4038561"/>
            <a:ext cx="1384300" cy="1384300"/>
          </a:xfrm>
          <a:prstGeom prst="rect">
            <a:avLst/>
          </a:prstGeom>
        </p:spPr>
      </p:pic>
      <p:pic>
        <p:nvPicPr>
          <p:cNvPr id="7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B0ABD163-5A55-4A87-AD74-955DA7505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212" y="3632161"/>
            <a:ext cx="647700" cy="647700"/>
          </a:xfrm>
          <a:prstGeom prst="rect">
            <a:avLst/>
          </a:prstGeom>
        </p:spPr>
      </p:pic>
      <p:pic>
        <p:nvPicPr>
          <p:cNvPr id="8" name="Picture 2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B30E4B08-47DC-4E92-A78B-3870774D7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330" y="2554304"/>
            <a:ext cx="446537" cy="422099"/>
          </a:xfrm>
          <a:prstGeom prst="rect">
            <a:avLst/>
          </a:prstGeom>
        </p:spPr>
      </p:pic>
      <p:pic>
        <p:nvPicPr>
          <p:cNvPr id="9" name="Picture 2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4264C64-E511-4C93-B6FB-8B5245473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997" y="3357456"/>
            <a:ext cx="584774" cy="584774"/>
          </a:xfrm>
          <a:prstGeom prst="rect">
            <a:avLst/>
          </a:prstGeom>
        </p:spPr>
      </p:pic>
      <p:pic>
        <p:nvPicPr>
          <p:cNvPr id="10" name="Picture 2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32D5B70-D2A9-4222-AAA1-32A132A9B4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1015" y="3040763"/>
            <a:ext cx="1103454" cy="1093808"/>
          </a:xfrm>
          <a:prstGeom prst="rect">
            <a:avLst/>
          </a:prstGeom>
        </p:spPr>
      </p:pic>
      <p:pic>
        <p:nvPicPr>
          <p:cNvPr id="11" name="Picture 3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7CD31C2-91F4-4355-993F-F4FA510836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1777" y="2471673"/>
            <a:ext cx="572948" cy="572948"/>
          </a:xfrm>
          <a:prstGeom prst="rect">
            <a:avLst/>
          </a:prstGeom>
        </p:spPr>
      </p:pic>
      <p:pic>
        <p:nvPicPr>
          <p:cNvPr id="12" name="Picture 3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6AAE93B0-51D1-455E-BD5E-2A98A8026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6736" y="3163707"/>
            <a:ext cx="524720" cy="486138"/>
          </a:xfrm>
          <a:prstGeom prst="rect">
            <a:avLst/>
          </a:prstGeom>
        </p:spPr>
      </p:pic>
      <p:pic>
        <p:nvPicPr>
          <p:cNvPr id="13" name="Picture 3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B6D7D57-F045-4E50-ABE1-8BAAE03C98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4838" y="3173354"/>
            <a:ext cx="534364" cy="476490"/>
          </a:xfrm>
          <a:prstGeom prst="rect">
            <a:avLst/>
          </a:prstGeom>
        </p:spPr>
      </p:pic>
      <p:pic>
        <p:nvPicPr>
          <p:cNvPr id="14" name="Picture 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D9BB212-99CA-461B-AAAB-804088987F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0104" y="3154061"/>
            <a:ext cx="534366" cy="476493"/>
          </a:xfrm>
          <a:prstGeom prst="rect">
            <a:avLst/>
          </a:prstGeom>
        </p:spPr>
      </p:pic>
      <p:sp>
        <p:nvSpPr>
          <p:cNvPr id="15" name="Flowchart: Alternate Process 46">
            <a:extLst>
              <a:ext uri="{FF2B5EF4-FFF2-40B4-BE49-F238E27FC236}">
                <a16:creationId xmlns:a16="http://schemas.microsoft.com/office/drawing/2014/main" id="{22861A22-5ED7-4EC5-AA40-4590DCFA8073}"/>
              </a:ext>
            </a:extLst>
          </p:cNvPr>
          <p:cNvSpPr/>
          <p:nvPr/>
        </p:nvSpPr>
        <p:spPr>
          <a:xfrm>
            <a:off x="4183353" y="640669"/>
            <a:ext cx="3856212" cy="3172097"/>
          </a:xfrm>
          <a:prstGeom prst="flowChartAlternateProcess">
            <a:avLst/>
          </a:prstGeom>
          <a:noFill/>
          <a:ln w="57150">
            <a:solidFill>
              <a:srgbClr val="071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TextBox 47">
            <a:extLst>
              <a:ext uri="{FF2B5EF4-FFF2-40B4-BE49-F238E27FC236}">
                <a16:creationId xmlns:a16="http://schemas.microsoft.com/office/drawing/2014/main" id="{27D01AAC-7D02-4F25-A554-2A6E01240929}"/>
              </a:ext>
            </a:extLst>
          </p:cNvPr>
          <p:cNvSpPr txBox="1"/>
          <p:nvPr/>
        </p:nvSpPr>
        <p:spPr>
          <a:xfrm>
            <a:off x="267731" y="2452937"/>
            <a:ext cx="2499253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 err="1">
                <a:solidFill>
                  <a:srgbClr val="1F4287"/>
                </a:solidFill>
                <a:latin typeface="Berlin Sans FB"/>
                <a:cs typeface="Calibri" panose="020F0502020204030204"/>
              </a:rPr>
              <a:t>Ônibus</a:t>
            </a:r>
            <a:r>
              <a:rPr lang="en-US" sz="3200" dirty="0">
                <a:solidFill>
                  <a:srgbClr val="1F4287"/>
                </a:solidFill>
                <a:latin typeface="Berlin Sans FB"/>
                <a:cs typeface="Calibri" panose="020F0502020204030204"/>
              </a:rPr>
              <a:t>/</a:t>
            </a:r>
            <a:r>
              <a:rPr lang="en-US" sz="3200" dirty="0" err="1">
                <a:solidFill>
                  <a:srgbClr val="1F4287"/>
                </a:solidFill>
                <a:latin typeface="Berlin Sans FB"/>
                <a:cs typeface="Calibri" panose="020F0502020204030204"/>
              </a:rPr>
              <a:t>Linha</a:t>
            </a:r>
            <a:endParaRPr lang="en-US" sz="3200" dirty="0">
              <a:cs typeface="Calibri" panose="020F0502020204030204"/>
            </a:endParaRPr>
          </a:p>
        </p:txBody>
      </p:sp>
      <p:sp>
        <p:nvSpPr>
          <p:cNvPr id="17" name="Flowchart: Alternate Process 48">
            <a:extLst>
              <a:ext uri="{FF2B5EF4-FFF2-40B4-BE49-F238E27FC236}">
                <a16:creationId xmlns:a16="http://schemas.microsoft.com/office/drawing/2014/main" id="{C78AB1C5-733D-44C5-A477-D441A72438A3}"/>
              </a:ext>
            </a:extLst>
          </p:cNvPr>
          <p:cNvSpPr/>
          <p:nvPr/>
        </p:nvSpPr>
        <p:spPr>
          <a:xfrm>
            <a:off x="8243561" y="2016818"/>
            <a:ext cx="3856212" cy="4752962"/>
          </a:xfrm>
          <a:prstGeom prst="flowChartAlternateProcess">
            <a:avLst/>
          </a:prstGeom>
          <a:noFill/>
          <a:ln w="57150">
            <a:solidFill>
              <a:srgbClr val="071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303EB8C-43AE-4DD3-9F76-435C2ABC45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60000">
            <a:off x="2244096" y="887065"/>
            <a:ext cx="889380" cy="912126"/>
          </a:xfrm>
          <a:prstGeom prst="rect">
            <a:avLst/>
          </a:prstGeom>
        </p:spPr>
      </p:pic>
      <p:pic>
        <p:nvPicPr>
          <p:cNvPr id="19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EA0974A-387A-4543-95C6-F1095F4E09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140000">
            <a:off x="9397797" y="887065"/>
            <a:ext cx="889380" cy="912126"/>
          </a:xfrm>
          <a:prstGeom prst="rect">
            <a:avLst/>
          </a:prstGeom>
        </p:spPr>
      </p:pic>
      <p:sp>
        <p:nvSpPr>
          <p:cNvPr id="20" name="TextBox 51">
            <a:extLst>
              <a:ext uri="{FF2B5EF4-FFF2-40B4-BE49-F238E27FC236}">
                <a16:creationId xmlns:a16="http://schemas.microsoft.com/office/drawing/2014/main" id="{0DD2C796-CB36-4E3A-B3AE-1824861D1DB0}"/>
              </a:ext>
            </a:extLst>
          </p:cNvPr>
          <p:cNvSpPr txBox="1"/>
          <p:nvPr/>
        </p:nvSpPr>
        <p:spPr>
          <a:xfrm>
            <a:off x="9443289" y="2257527"/>
            <a:ext cx="1458036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 err="1">
                <a:solidFill>
                  <a:srgbClr val="1F4287"/>
                </a:solidFill>
                <a:latin typeface="Berlin Sans FB"/>
              </a:rPr>
              <a:t>Usuário</a:t>
            </a:r>
            <a:endParaRPr lang="en-US" sz="3200" dirty="0">
              <a:cs typeface="Calibri" panose="020F0502020204030204"/>
            </a:endParaRPr>
          </a:p>
        </p:txBody>
      </p:sp>
      <p:sp>
        <p:nvSpPr>
          <p:cNvPr id="21" name="TextBox 52">
            <a:extLst>
              <a:ext uri="{FF2B5EF4-FFF2-40B4-BE49-F238E27FC236}">
                <a16:creationId xmlns:a16="http://schemas.microsoft.com/office/drawing/2014/main" id="{0CBB9120-8667-4581-9C71-0AC2E7A10DF6}"/>
              </a:ext>
            </a:extLst>
          </p:cNvPr>
          <p:cNvSpPr txBox="1"/>
          <p:nvPr/>
        </p:nvSpPr>
        <p:spPr>
          <a:xfrm>
            <a:off x="5303468" y="881377"/>
            <a:ext cx="1594514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rgbClr val="1F4287"/>
                </a:solidFill>
                <a:latin typeface="Berlin Sans FB"/>
              </a:rPr>
              <a:t>Internet</a:t>
            </a:r>
            <a:endParaRPr lang="en-US" sz="3200">
              <a:cs typeface="Calibri"/>
            </a:endParaRPr>
          </a:p>
        </p:txBody>
      </p:sp>
      <p:sp>
        <p:nvSpPr>
          <p:cNvPr id="22" name="Flowchart: Alternate Process 53">
            <a:extLst>
              <a:ext uri="{FF2B5EF4-FFF2-40B4-BE49-F238E27FC236}">
                <a16:creationId xmlns:a16="http://schemas.microsoft.com/office/drawing/2014/main" id="{989C28A9-A458-408B-8649-9FF9D59D2598}"/>
              </a:ext>
            </a:extLst>
          </p:cNvPr>
          <p:cNvSpPr/>
          <p:nvPr/>
        </p:nvSpPr>
        <p:spPr>
          <a:xfrm>
            <a:off x="146989" y="2016817"/>
            <a:ext cx="3856212" cy="4752962"/>
          </a:xfrm>
          <a:prstGeom prst="flowChartAlternateProcess">
            <a:avLst/>
          </a:prstGeom>
          <a:noFill/>
          <a:ln w="57150">
            <a:solidFill>
              <a:srgbClr val="071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3" name="Picture 55">
            <a:extLst>
              <a:ext uri="{FF2B5EF4-FFF2-40B4-BE49-F238E27FC236}">
                <a16:creationId xmlns:a16="http://schemas.microsoft.com/office/drawing/2014/main" id="{CFD6D233-CA8D-4499-BF8C-52AB792E40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125" b="95898" l="9961" r="89844">
                        <a14:foregroundMark x1="11133" y1="21680" x2="11133" y2="28516"/>
                        <a14:foregroundMark x1="90039" y1="19727" x2="89844" y2="25977"/>
                        <a14:foregroundMark x1="79688" y1="3320" x2="75000" y2="3320"/>
                        <a14:foregroundMark x1="63867" y1="92578" x2="53711" y2="95898"/>
                        <a14:foregroundMark x1="53711" y1="95898" x2="43945" y2="94922"/>
                        <a14:backgroundMark x1="5664" y1="781" x2="6250" y2="781"/>
                        <a14:backgroundMark x1="3125" y1="3711" x2="6445" y2="1563"/>
                        <a14:backgroundMark x1="3516" y1="2344" x2="7031" y2="586"/>
                        <a14:backgroundMark x1="94531" y1="2344" x2="93945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0714" y="1486700"/>
            <a:ext cx="503524" cy="503524"/>
          </a:xfrm>
          <a:prstGeom prst="rect">
            <a:avLst/>
          </a:prstGeom>
        </p:spPr>
      </p:pic>
      <p:grpSp>
        <p:nvGrpSpPr>
          <p:cNvPr id="24" name="Group 56">
            <a:extLst>
              <a:ext uri="{FF2B5EF4-FFF2-40B4-BE49-F238E27FC236}">
                <a16:creationId xmlns:a16="http://schemas.microsoft.com/office/drawing/2014/main" id="{249DFF9D-DA12-4578-970D-5F11274CE4AD}"/>
              </a:ext>
            </a:extLst>
          </p:cNvPr>
          <p:cNvGrpSpPr/>
          <p:nvPr/>
        </p:nvGrpSpPr>
        <p:grpSpPr>
          <a:xfrm>
            <a:off x="5344563" y="1494792"/>
            <a:ext cx="504000" cy="504000"/>
            <a:chOff x="5293055" y="1166071"/>
            <a:chExt cx="504000" cy="504000"/>
          </a:xfrm>
        </p:grpSpPr>
        <p:pic>
          <p:nvPicPr>
            <p:cNvPr id="34" name="Picture 57">
              <a:extLst>
                <a:ext uri="{FF2B5EF4-FFF2-40B4-BE49-F238E27FC236}">
                  <a16:creationId xmlns:a16="http://schemas.microsoft.com/office/drawing/2014/main" id="{966BBE7A-4E32-4EED-B527-A3C141923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1200">
                          <a14:foregroundMark x1="54800" y1="49200" x2="54600" y2="50200"/>
                          <a14:foregroundMark x1="90400" y1="49600" x2="90400" y2="49600"/>
                          <a14:foregroundMark x1="67200" y1="86600" x2="68600" y2="87800"/>
                          <a14:foregroundMark x1="91200" y1="76800" x2="91200" y2="76800"/>
                          <a14:backgroundMark x1="33600" y1="59600" x2="27000" y2="33200"/>
                          <a14:backgroundMark x1="27000" y1="33200" x2="38400" y2="23800"/>
                          <a14:backgroundMark x1="38400" y1="23800" x2="48400" y2="26400"/>
                          <a14:backgroundMark x1="48400" y1="26400" x2="50600" y2="286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11407" y="1201265"/>
              <a:ext cx="394844" cy="394844"/>
            </a:xfrm>
            <a:prstGeom prst="rect">
              <a:avLst/>
            </a:prstGeom>
          </p:spPr>
        </p:pic>
        <p:sp>
          <p:nvSpPr>
            <p:cNvPr id="35" name="Rectangle 58">
              <a:extLst>
                <a:ext uri="{FF2B5EF4-FFF2-40B4-BE49-F238E27FC236}">
                  <a16:creationId xmlns:a16="http://schemas.microsoft.com/office/drawing/2014/main" id="{B16A1816-3E3F-432C-AB7D-03326C51C886}"/>
                </a:ext>
              </a:extLst>
            </p:cNvPr>
            <p:cNvSpPr/>
            <p:nvPr/>
          </p:nvSpPr>
          <p:spPr>
            <a:xfrm>
              <a:off x="5293055" y="1166071"/>
              <a:ext cx="504000" cy="504000"/>
            </a:xfrm>
            <a:prstGeom prst="rect">
              <a:avLst/>
            </a:prstGeom>
            <a:noFill/>
            <a:ln w="28575">
              <a:solidFill>
                <a:srgbClr val="278E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25" name="Picture 59">
            <a:extLst>
              <a:ext uri="{FF2B5EF4-FFF2-40B4-BE49-F238E27FC236}">
                <a16:creationId xmlns:a16="http://schemas.microsoft.com/office/drawing/2014/main" id="{791B76A9-6CFA-4C5D-BB97-282F6017A9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125" b="99219" l="5078" r="96094">
                        <a14:foregroundMark x1="35938" y1="3125" x2="39258" y2="3320"/>
                        <a14:foregroundMark x1="87695" y1="76367" x2="87305" y2="83984"/>
                        <a14:foregroundMark x1="96289" y1="89453" x2="95508" y2="89453"/>
                        <a14:foregroundMark x1="52930" y1="71680" x2="45117" y2="72656"/>
                        <a14:foregroundMark x1="66992" y1="71289" x2="66406" y2="71875"/>
                        <a14:foregroundMark x1="27344" y1="83594" x2="27344" y2="83594"/>
                        <a14:foregroundMark x1="27344" y1="95117" x2="27344" y2="95117"/>
                        <a14:foregroundMark x1="18359" y1="79883" x2="18359" y2="79883"/>
                        <a14:foregroundMark x1="5273" y1="76172" x2="5273" y2="76172"/>
                        <a14:foregroundMark x1="25195" y1="99219" x2="25195" y2="99219"/>
                        <a14:backgroundMark x1="11719" y1="22461" x2="10742" y2="36523"/>
                        <a14:backgroundMark x1="10742" y1="36523" x2="12500" y2="435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0781" y="1511875"/>
            <a:ext cx="579917" cy="579917"/>
          </a:xfrm>
          <a:prstGeom prst="rect">
            <a:avLst/>
          </a:prstGeom>
        </p:spPr>
      </p:pic>
      <p:pic>
        <p:nvPicPr>
          <p:cNvPr id="26" name="Picture 60">
            <a:extLst>
              <a:ext uri="{FF2B5EF4-FFF2-40B4-BE49-F238E27FC236}">
                <a16:creationId xmlns:a16="http://schemas.microsoft.com/office/drawing/2014/main" id="{43A6A65A-3479-497A-A98D-7EFC2A5563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734" b="96094" l="9961" r="89844">
                        <a14:foregroundMark x1="13086" y1="24219" x2="12500" y2="30664"/>
                        <a14:foregroundMark x1="89453" y1="23047" x2="89258" y2="33789"/>
                        <a14:foregroundMark x1="39258" y1="94336" x2="50000" y2="96289"/>
                        <a14:foregroundMark x1="50000" y1="96289" x2="55273" y2="95508"/>
                        <a14:foregroundMark x1="43555" y1="2734" x2="51172" y2="3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9669" y="1529986"/>
            <a:ext cx="543696" cy="543696"/>
          </a:xfrm>
          <a:prstGeom prst="rect">
            <a:avLst/>
          </a:prstGeom>
        </p:spPr>
      </p:pic>
      <p:pic>
        <p:nvPicPr>
          <p:cNvPr id="27" name="Picture 61">
            <a:extLst>
              <a:ext uri="{FF2B5EF4-FFF2-40B4-BE49-F238E27FC236}">
                <a16:creationId xmlns:a16="http://schemas.microsoft.com/office/drawing/2014/main" id="{6ED4172C-A1AB-463F-8D9C-DFD78D0AAB1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61" b="89844" l="3516" r="98242">
                        <a14:foregroundMark x1="64844" y1="39453" x2="68945" y2="41406"/>
                        <a14:foregroundMark x1="40234" y1="47070" x2="35547" y2="45898"/>
                        <a14:foregroundMark x1="9766" y1="41016" x2="12695" y2="42773"/>
                        <a14:foregroundMark x1="7227" y1="40625" x2="3516" y2="43555"/>
                        <a14:foregroundMark x1="54688" y1="61914" x2="54688" y2="61914"/>
                        <a14:foregroundMark x1="57031" y1="63477" x2="57031" y2="63477"/>
                        <a14:foregroundMark x1="51953" y1="67188" x2="51953" y2="67188"/>
                        <a14:foregroundMark x1="49805" y1="68164" x2="49805" y2="68164"/>
                        <a14:foregroundMark x1="49023" y1="68555" x2="49023" y2="68945"/>
                        <a14:foregroundMark x1="45703" y1="67188" x2="45703" y2="67188"/>
                        <a14:foregroundMark x1="85156" y1="46094" x2="84570" y2="51758"/>
                        <a14:foregroundMark x1="91992" y1="48633" x2="91992" y2="48633"/>
                        <a14:foregroundMark x1="91992" y1="39258" x2="95508" y2="41992"/>
                        <a14:foregroundMark x1="98242" y1="45508" x2="98047" y2="46484"/>
                        <a14:backgroundMark x1="19727" y1="69141" x2="23438" y2="73633"/>
                        <a14:backgroundMark x1="66016" y1="48828" x2="64453" y2="48828"/>
                        <a14:backgroundMark x1="42188" y1="72656" x2="42773" y2="70313"/>
                        <a14:backgroundMark x1="47852" y1="65039" x2="49219" y2="64648"/>
                        <a14:backgroundMark x1="57227" y1="69922" x2="58789" y2="73438"/>
                        <a14:backgroundMark x1="49414" y1="81055" x2="51953" y2="78516"/>
                        <a14:backgroundMark x1="51758" y1="74023" x2="51758" y2="74023"/>
                        <a14:backgroundMark x1="53711" y1="69531" x2="53711" y2="69531"/>
                        <a14:backgroundMark x1="96680" y1="51953" x2="96680" y2="51953"/>
                        <a14:backgroundMark x1="93164" y1="50977" x2="96094" y2="523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9693" y="2093140"/>
            <a:ext cx="762063" cy="762063"/>
          </a:xfrm>
          <a:prstGeom prst="rect">
            <a:avLst/>
          </a:prstGeom>
        </p:spPr>
      </p:pic>
      <p:pic>
        <p:nvPicPr>
          <p:cNvPr id="28" name="Picture 62">
            <a:extLst>
              <a:ext uri="{FF2B5EF4-FFF2-40B4-BE49-F238E27FC236}">
                <a16:creationId xmlns:a16="http://schemas.microsoft.com/office/drawing/2014/main" id="{E59E51C0-D634-4BFA-8DA2-C2AF16D05D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758" b="99414" l="9961" r="89844">
                        <a14:foregroundMark x1="27734" y1="8984" x2="27734" y2="8984"/>
                        <a14:foregroundMark x1="37305" y1="12891" x2="37305" y2="12891"/>
                        <a14:foregroundMark x1="30469" y1="4297" x2="30469" y2="4297"/>
                        <a14:foregroundMark x1="64258" y1="13477" x2="64258" y2="13477"/>
                        <a14:foregroundMark x1="74219" y1="14453" x2="74219" y2="14453"/>
                        <a14:foregroundMark x1="67383" y1="2148" x2="67383" y2="2148"/>
                        <a14:foregroundMark x1="69336" y1="92969" x2="68750" y2="92969"/>
                        <a14:foregroundMark x1="28516" y1="97266" x2="28516" y2="97266"/>
                        <a14:foregroundMark x1="71094" y1="98633" x2="71094" y2="98633"/>
                        <a14:foregroundMark x1="28320" y1="99414" x2="28320" y2="994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4177" y="651313"/>
            <a:ext cx="721836" cy="721836"/>
          </a:xfrm>
          <a:prstGeom prst="rect">
            <a:avLst/>
          </a:prstGeom>
        </p:spPr>
      </p:pic>
      <p:sp>
        <p:nvSpPr>
          <p:cNvPr id="29" name="TextBox 63">
            <a:extLst>
              <a:ext uri="{FF2B5EF4-FFF2-40B4-BE49-F238E27FC236}">
                <a16:creationId xmlns:a16="http://schemas.microsoft.com/office/drawing/2014/main" id="{3260CBFD-92BF-40D5-AC40-CB1D54C793CD}"/>
              </a:ext>
            </a:extLst>
          </p:cNvPr>
          <p:cNvSpPr txBox="1"/>
          <p:nvPr/>
        </p:nvSpPr>
        <p:spPr>
          <a:xfrm>
            <a:off x="399654" y="919866"/>
            <a:ext cx="152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1F4287"/>
                </a:solidFill>
                <a:latin typeface="Berlin Sans FB" panose="020E0602020502020306" pitchFamily="34" charset="0"/>
              </a:rPr>
              <a:t>Rede Pública</a:t>
            </a:r>
            <a:endParaRPr lang="pt-BR" sz="1100" dirty="0">
              <a:solidFill>
                <a:srgbClr val="1F4287"/>
              </a:solidFill>
              <a:latin typeface="Berlin Sans FB" panose="020E0602020502020306" pitchFamily="34" charset="0"/>
            </a:endParaRPr>
          </a:p>
        </p:txBody>
      </p:sp>
      <p:pic>
        <p:nvPicPr>
          <p:cNvPr id="30" name="Picture 3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8D8DAEF-8B2C-40BE-8624-0241F9018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9768" y="640669"/>
            <a:ext cx="572948" cy="572948"/>
          </a:xfrm>
          <a:prstGeom prst="rect">
            <a:avLst/>
          </a:prstGeom>
        </p:spPr>
      </p:pic>
      <p:sp>
        <p:nvSpPr>
          <p:cNvPr id="31" name="TextBox 65">
            <a:extLst>
              <a:ext uri="{FF2B5EF4-FFF2-40B4-BE49-F238E27FC236}">
                <a16:creationId xmlns:a16="http://schemas.microsoft.com/office/drawing/2014/main" id="{B9819F87-73AF-4348-8E6C-8044490F4BBF}"/>
              </a:ext>
            </a:extLst>
          </p:cNvPr>
          <p:cNvSpPr txBox="1"/>
          <p:nvPr/>
        </p:nvSpPr>
        <p:spPr>
          <a:xfrm>
            <a:off x="10663036" y="857627"/>
            <a:ext cx="152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1F4287"/>
                </a:solidFill>
                <a:latin typeface="Berlin Sans FB" panose="020E0602020502020306" pitchFamily="34" charset="0"/>
              </a:rPr>
              <a:t>Rede Privada</a:t>
            </a:r>
            <a:endParaRPr lang="pt-BR" sz="1100" dirty="0">
              <a:solidFill>
                <a:srgbClr val="1F4287"/>
              </a:solidFill>
              <a:latin typeface="Berlin Sans FB" panose="020E0602020502020306" pitchFamily="34" charset="0"/>
            </a:endParaRPr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FE6AF622-E905-4C15-8BB9-8E14563E0DD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758" b="99414" l="0" r="97461">
                        <a14:foregroundMark x1="8203" y1="8984" x2="8203" y2="8984"/>
                        <a14:foregroundMark x1="34375" y1="3125" x2="34375" y2="3125"/>
                        <a14:foregroundMark x1="26758" y1="11719" x2="26758" y2="11719"/>
                        <a14:foregroundMark x1="89844" y1="6836" x2="89844" y2="6836"/>
                        <a14:foregroundMark x1="91797" y1="26367" x2="91797" y2="26367"/>
                        <a14:foregroundMark x1="95898" y1="28125" x2="95898" y2="28125"/>
                        <a14:foregroundMark x1="97656" y1="46289" x2="97656" y2="46289"/>
                        <a14:foregroundMark x1="84961" y1="2148" x2="84961" y2="2148"/>
                        <a14:foregroundMark x1="63672" y1="65430" x2="63672" y2="65430"/>
                        <a14:foregroundMark x1="55859" y1="66797" x2="55859" y2="66797"/>
                        <a14:foregroundMark x1="54102" y1="73242" x2="54102" y2="73242"/>
                        <a14:foregroundMark x1="44141" y1="65430" x2="44141" y2="65430"/>
                        <a14:foregroundMark x1="29883" y1="70117" x2="29883" y2="70117"/>
                        <a14:foregroundMark x1="25391" y1="69141" x2="25391" y2="69141"/>
                        <a14:foregroundMark x1="24609" y1="62500" x2="24609" y2="62500"/>
                        <a14:foregroundMark x1="24805" y1="56055" x2="24805" y2="56055"/>
                        <a14:foregroundMark x1="24805" y1="49805" x2="24805" y2="49805"/>
                        <a14:foregroundMark x1="17773" y1="49609" x2="17773" y2="49609"/>
                        <a14:foregroundMark x1="18945" y1="56836" x2="18945" y2="56836"/>
                        <a14:foregroundMark x1="17578" y1="63281" x2="17578" y2="63281"/>
                        <a14:foregroundMark x1="11133" y1="63281" x2="11133" y2="63281"/>
                        <a14:foregroundMark x1="11328" y1="70898" x2="11328" y2="70898"/>
                        <a14:foregroundMark x1="12305" y1="77734" x2="12305" y2="77734"/>
                        <a14:foregroundMark x1="11328" y1="83789" x2="11328" y2="83789"/>
                        <a14:foregroundMark x1="12109" y1="89648" x2="12109" y2="89648"/>
                        <a14:foregroundMark x1="17383" y1="89063" x2="17383" y2="89063"/>
                        <a14:foregroundMark x1="19141" y1="83984" x2="19141" y2="83984"/>
                        <a14:foregroundMark x1="18555" y1="76172" x2="18555" y2="76172"/>
                        <a14:foregroundMark x1="19336" y1="70313" x2="19336" y2="70313"/>
                        <a14:foregroundMark x1="24609" y1="76758" x2="24609" y2="76758"/>
                        <a14:foregroundMark x1="24219" y1="82813" x2="23633" y2="83398"/>
                        <a14:foregroundMark x1="23828" y1="89648" x2="23828" y2="89648"/>
                        <a14:foregroundMark x1="30664" y1="83008" x2="30664" y2="83008"/>
                        <a14:foregroundMark x1="31055" y1="89453" x2="31055" y2="89453"/>
                        <a14:foregroundMark x1="31055" y1="76563" x2="31055" y2="76563"/>
                        <a14:foregroundMark x1="30273" y1="62500" x2="30273" y2="62500"/>
                        <a14:foregroundMark x1="391" y1="67578" x2="391" y2="67578"/>
                        <a14:foregroundMark x1="69922" y1="82227" x2="69922" y2="82227"/>
                        <a14:foregroundMark x1="70508" y1="74805" x2="70508" y2="74805"/>
                        <a14:foregroundMark x1="68164" y1="70117" x2="68164" y2="70117"/>
                        <a14:foregroundMark x1="69531" y1="62500" x2="69531" y2="62500"/>
                        <a14:foregroundMark x1="69531" y1="56836" x2="69531" y2="56836"/>
                        <a14:foregroundMark x1="69727" y1="50586" x2="69727" y2="50586"/>
                        <a14:foregroundMark x1="63672" y1="50195" x2="63672" y2="50195"/>
                        <a14:foregroundMark x1="56250" y1="50977" x2="56250" y2="50977"/>
                        <a14:foregroundMark x1="49805" y1="50781" x2="49805" y2="50781"/>
                        <a14:foregroundMark x1="42969" y1="50781" x2="42969" y2="50781"/>
                        <a14:foregroundMark x1="36328" y1="50781" x2="36328" y2="50781"/>
                        <a14:foregroundMark x1="83398" y1="49805" x2="83398" y2="49805"/>
                        <a14:foregroundMark x1="82422" y1="56836" x2="82422" y2="56836"/>
                        <a14:foregroundMark x1="83008" y1="63281" x2="83008" y2="63281"/>
                        <a14:foregroundMark x1="82617" y1="69727" x2="82617" y2="69727"/>
                        <a14:foregroundMark x1="76367" y1="70117" x2="76367" y2="70117"/>
                        <a14:foregroundMark x1="88281" y1="71289" x2="88281" y2="71289"/>
                        <a14:foregroundMark x1="88867" y1="75000" x2="88867" y2="75000"/>
                        <a14:foregroundMark x1="83203" y1="75586" x2="83203" y2="75586"/>
                        <a14:foregroundMark x1="76758" y1="76172" x2="76758" y2="76172"/>
                        <a14:foregroundMark x1="76563" y1="81641" x2="76172" y2="82617"/>
                        <a14:foregroundMark x1="82422" y1="81836" x2="82422" y2="81836"/>
                        <a14:foregroundMark x1="89063" y1="81250" x2="89063" y2="81250"/>
                        <a14:foregroundMark x1="88477" y1="90039" x2="88477" y2="90039"/>
                        <a14:foregroundMark x1="82617" y1="89648" x2="82617" y2="89648"/>
                        <a14:foregroundMark x1="75977" y1="88867" x2="75977" y2="88867"/>
                        <a14:foregroundMark x1="70508" y1="89063" x2="70508" y2="89063"/>
                        <a14:foregroundMark x1="61328" y1="90234" x2="61328" y2="90234"/>
                        <a14:foregroundMark x1="57031" y1="88867" x2="57031" y2="88867"/>
                        <a14:foregroundMark x1="50586" y1="88672" x2="50586" y2="88672"/>
                        <a14:foregroundMark x1="43945" y1="89063" x2="43945" y2="89063"/>
                        <a14:foregroundMark x1="35938" y1="88672" x2="35938" y2="88672"/>
                        <a14:foregroundMark x1="70313" y1="99414" x2="0" y2="98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812" y="3126687"/>
            <a:ext cx="921959" cy="921959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4479BA5A-F791-4139-A5C5-E9FBE86CE238}"/>
              </a:ext>
            </a:extLst>
          </p:cNvPr>
          <p:cNvSpPr txBox="1"/>
          <p:nvPr/>
        </p:nvSpPr>
        <p:spPr>
          <a:xfrm>
            <a:off x="995952" y="173322"/>
            <a:ext cx="3440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78EA5"/>
                </a:solidFill>
                <a:latin typeface="Montserrat" panose="00000500000000000000" pitchFamily="2" charset="0"/>
                <a:cs typeface="Segoe UI" panose="020B0502040204020203" pitchFamily="34" charset="0"/>
              </a:rPr>
              <a:t>SOLUÇÃO</a:t>
            </a:r>
          </a:p>
        </p:txBody>
      </p:sp>
      <p:pic>
        <p:nvPicPr>
          <p:cNvPr id="39" name="Gráfico 38" descr="Lápis">
            <a:extLst>
              <a:ext uri="{FF2B5EF4-FFF2-40B4-BE49-F238E27FC236}">
                <a16:creationId xmlns:a16="http://schemas.microsoft.com/office/drawing/2014/main" id="{D078A0EF-56CF-4119-868D-EB574A624608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397871" y="146818"/>
            <a:ext cx="427939" cy="42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1489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BE14C85-8C22-4B20-8646-8B2217E8E161}"/>
              </a:ext>
            </a:extLst>
          </p:cNvPr>
          <p:cNvSpPr txBox="1"/>
          <p:nvPr/>
        </p:nvSpPr>
        <p:spPr>
          <a:xfrm>
            <a:off x="1308682" y="405249"/>
            <a:ext cx="180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78EA5"/>
                </a:solidFill>
                <a:latin typeface="Montserrat" panose="00000500000000000000"/>
              </a:rPr>
              <a:t>REQUISITOS</a:t>
            </a:r>
          </a:p>
        </p:txBody>
      </p:sp>
      <p:pic>
        <p:nvPicPr>
          <p:cNvPr id="4" name="Gráfico 3" descr="Lista de verificação">
            <a:extLst>
              <a:ext uri="{FF2B5EF4-FFF2-40B4-BE49-F238E27FC236}">
                <a16:creationId xmlns:a16="http://schemas.microsoft.com/office/drawing/2014/main" id="{734A2E6E-3649-484D-ACA7-AB03E16D11E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4070" y="338945"/>
            <a:ext cx="501941" cy="501941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7BFA66-4AA5-47AA-BD0D-45716FA52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94001-F639-4FAF-A996-7B1A155CCE8B}" type="slidenum">
              <a:rPr lang="pt-BR" smtClean="0"/>
              <a:t>9</a:t>
            </a:fld>
            <a:endParaRPr lang="pt-BR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F3B6DCF0-169F-4FEA-B230-9E5583086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29887"/>
              </p:ext>
            </p:extLst>
          </p:nvPr>
        </p:nvGraphicFramePr>
        <p:xfrm>
          <a:off x="906011" y="1390650"/>
          <a:ext cx="10447788" cy="4724401"/>
        </p:xfrm>
        <a:graphic>
          <a:graphicData uri="http://schemas.openxmlformats.org/drawingml/2006/table">
            <a:tbl>
              <a:tblPr/>
              <a:tblGrid>
                <a:gridCol w="589415">
                  <a:extLst>
                    <a:ext uri="{9D8B030D-6E8A-4147-A177-3AD203B41FA5}">
                      <a16:colId xmlns:a16="http://schemas.microsoft.com/office/drawing/2014/main" val="3083426366"/>
                    </a:ext>
                  </a:extLst>
                </a:gridCol>
                <a:gridCol w="8491785">
                  <a:extLst>
                    <a:ext uri="{9D8B030D-6E8A-4147-A177-3AD203B41FA5}">
                      <a16:colId xmlns:a16="http://schemas.microsoft.com/office/drawing/2014/main" val="1469607790"/>
                    </a:ext>
                  </a:extLst>
                </a:gridCol>
                <a:gridCol w="1366588">
                  <a:extLst>
                    <a:ext uri="{9D8B030D-6E8A-4147-A177-3AD203B41FA5}">
                      <a16:colId xmlns:a16="http://schemas.microsoft.com/office/drawing/2014/main" val="597210128"/>
                    </a:ext>
                  </a:extLst>
                </a:gridCol>
              </a:tblGrid>
              <a:tr h="42949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Requisitos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Classificação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430117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RF1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sensor deve ser integrado ao </a:t>
                      </a:r>
                      <a:r>
                        <a:rPr lang="pt-BR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arduino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1427569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RF2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</a:t>
                      </a:r>
                      <a:r>
                        <a:rPr lang="pt-BR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arduino</a:t>
                      </a: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deverá coletar os dados dos sensores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306054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RF3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</a:t>
                      </a:r>
                      <a:r>
                        <a:rPr lang="pt-BR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arduino</a:t>
                      </a: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irá fornecer os dados ao banco de dados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036860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RF4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sistema irá tratar os dados coletados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391954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RF5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sistema irá coletar os dados de uma determinada linha de </a:t>
                      </a:r>
                      <a:r>
                        <a:rPr lang="pt-BR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onibus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5692848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RF6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sistema ira informar quais os </a:t>
                      </a:r>
                      <a:r>
                        <a:rPr lang="pt-BR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horarios</a:t>
                      </a: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lotação nas linhas de </a:t>
                      </a:r>
                      <a:r>
                        <a:rPr lang="pt-BR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onibus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Desejável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3131034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RF7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</a:t>
                      </a:r>
                      <a:r>
                        <a:rPr lang="pt-BR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sistera</a:t>
                      </a: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irá informar se uma linha de </a:t>
                      </a:r>
                      <a:r>
                        <a:rPr lang="pt-BR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onibus</a:t>
                      </a: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esta em desuso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293750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RF8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sistema irá informar se pode haver otimização de uma linha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Desejável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139188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RF9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internet deverá fornecer conexão ao </a:t>
                      </a:r>
                      <a:r>
                        <a:rPr lang="pt-BR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arduino</a:t>
                      </a:r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 sistema principal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Essencial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5608344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RF10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 banco de dados irá fornecer os dados ao sistema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Importante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42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07467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379</Words>
  <Application>Microsoft Office PowerPoint</Application>
  <PresentationFormat>Widescreen</PresentationFormat>
  <Paragraphs>111</Paragraphs>
  <Slides>19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Arial</vt:lpstr>
      <vt:lpstr>Berlin Sans FB</vt:lpstr>
      <vt:lpstr>Calibri</vt:lpstr>
      <vt:lpstr>Calibri Light</vt:lpstr>
      <vt:lpstr>Montserrat</vt:lpstr>
      <vt:lpstr>Segoe UI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Ronny</dc:creator>
  <cp:lastModifiedBy>Aluno</cp:lastModifiedBy>
  <cp:revision>57</cp:revision>
  <dcterms:created xsi:type="dcterms:W3CDTF">2020-03-04T19:32:49Z</dcterms:created>
  <dcterms:modified xsi:type="dcterms:W3CDTF">2020-09-12T09:20:21Z</dcterms:modified>
</cp:coreProperties>
</file>